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6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5"/>
    <a:srgbClr val="005795"/>
    <a:srgbClr val="BC1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1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9B17-B32A-ED41-97BA-5FDE8851C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DA510-362F-2B43-853B-587BD9CF7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DA5FC-6FBC-4247-9D59-2B70F658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2C27C-2367-FF47-96B3-D7C934E2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31400-FF24-AC4F-95F3-5AC679B5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9796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9CE4-CBFB-4249-9D53-8ADBC2C3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9F880-243E-444A-B338-9E812185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6A873-350B-C34F-8ECF-882A977C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65B37-0901-974B-8968-C6F454B8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42EA5-3E1D-7445-A663-1AEC0605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3388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F9D40-4290-C445-8879-1159877D2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9EDD1-2AC3-1142-A7DB-5C6DF6F3D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B4518-AA94-F641-9E87-9EBBE3BE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8B95-BF21-5B4D-9665-703D5D20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5AC2C-2FAB-3243-B3B1-2DFFF76A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2226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8103-9326-CA4F-8FD4-C546D83A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0829F-FCE4-B44B-B4DD-CF0631C03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0E4B-BBB5-8741-B25E-1A3048EF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78A5-68AE-324A-AF0E-3FF57ED5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3AC63-4D72-AB45-B202-01D9A4A4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1655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C72E-64D4-8E46-8145-19D1CDF1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FEF80-B9D1-6E41-98BE-DD8E5AFC3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B73BA-C46A-A94D-93D5-1DF2C1D1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BB84F-B579-7443-A40D-F7F5FC55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4062-CD17-6D40-BFA5-95504D4A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5944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3EE8-FBC1-FF4B-88A5-9B0D9029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7A95-6F5A-CC44-BC42-31061BE03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70803-E719-7940-B080-8FE9DFEA5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D34B1-C512-8343-A072-92AB9FB6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50185-D5EC-FF48-8C82-721C15EC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7B693-C41B-2340-A86D-F042FDB9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3148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016E-9C68-ED41-8B0C-56ABF36E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B5A02-F246-0F47-A142-0215C3BC9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F06E9-3466-164A-AB33-3C87D45DE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F8B0C-58DB-E141-8FFB-97E0149C5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EBC20-43D4-764F-9BED-BD64A73C2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2E1EE-4C74-FF40-A06B-7CA9EEDE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2A5D4-B3F0-5C41-BC90-5980A93C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C4C673-152A-ED47-8183-54977E8B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4696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3999-E7C3-9D4A-BB0D-08D327EB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449C8-789C-024E-B013-35CAA1F1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1EF77-2FE9-4445-93CC-E759064D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E8F61-90A7-7941-8050-C545F457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8667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79C18-B658-4B44-9C16-54422FAC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80CFE-5A54-2C44-A86E-49217E96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1B6B9-C0B3-324A-AE1A-55137847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64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B00C-F24C-D74A-8AE4-6F264958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B110A-91E4-EE41-8AEE-2D40FA99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D8D86-9CA0-EA4F-BEFB-95BD269C5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880A-38C1-E149-B3F6-AE205198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7BF82-A924-6941-8EF8-35DD12EE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50FFD-AA03-7048-B052-612C8EEF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3808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0D84-8355-154E-95E0-709E14DF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FCDF4-7FE3-B44B-879E-1D8524EE4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5D495-0AC7-BD44-A236-14CC895E3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557C7-6274-CD47-B44D-AF9FDACE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71ACE-3263-6E49-A966-2FC2D33E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D169C-D2A5-484C-AB10-F5BD95C9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853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5B5AA-1F5E-4841-88FC-DB0A2836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7D2C4-8FB0-D347-BB3D-470A5DB7A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19691-E0E6-F248-B147-DE14A473B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8C2C-CDC9-7942-8E02-B140087C9A89}" type="datetimeFigureOut">
              <a:rPr lang="en-CN" smtClean="0"/>
              <a:t>2020/9/22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13BE1-11C4-DB4E-AAAC-4D8F4F05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4AE41-0E00-0447-96A4-61CFE3D72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810C-8811-AF4D-A9EA-47DB70EAFA3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2207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1C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27B2-4FC8-9E48-B854-32B7FCB0D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9663"/>
            <a:ext cx="9144000" cy="2387600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Welcome</a:t>
            </a:r>
            <a:endParaRPr lang="en-CN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8E024-5264-AC4B-8CD6-3EA3A3DBF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9338"/>
            <a:ext cx="9144000" cy="1655762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Wednesday,</a:t>
            </a:r>
            <a:r>
              <a:rPr lang="zh-CN" alt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September</a:t>
            </a:r>
            <a:r>
              <a:rPr lang="zh-CN" alt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23,</a:t>
            </a:r>
            <a:r>
              <a:rPr lang="zh-CN" alt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2020</a:t>
            </a:r>
          </a:p>
          <a:p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10:00am-11:30am</a:t>
            </a:r>
          </a:p>
          <a:p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Kerry</a:t>
            </a:r>
            <a:r>
              <a:rPr lang="zh-CN" alt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Hotel</a:t>
            </a:r>
            <a:endParaRPr lang="en-CN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FCF69D-DF76-654E-B80F-379565BD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942974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4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Methods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41" y="1529185"/>
            <a:ext cx="8412311" cy="5133478"/>
          </a:xfrm>
        </p:spPr>
        <p:txBody>
          <a:bodyPr>
            <a:normAutofit/>
          </a:bodyPr>
          <a:lstStyle/>
          <a:p>
            <a:r>
              <a:rPr lang="en-US" sz="3600" dirty="0"/>
              <a:t>Teachers will communicate through email, or face-to-face (online) - no WeChat communication with teachers please.</a:t>
            </a:r>
          </a:p>
          <a:p>
            <a:r>
              <a:rPr lang="en-US" sz="3600" dirty="0"/>
              <a:t>Check with class teachers first before sending out notes.</a:t>
            </a:r>
          </a:p>
          <a:p>
            <a:r>
              <a:rPr lang="en-US" sz="3600" dirty="0"/>
              <a:t>When communicating with other parents, please ensure everyone is included. See </a:t>
            </a:r>
            <a:r>
              <a:rPr lang="en-US" altLang="zh-CN" sz="3600" dirty="0"/>
              <a:t>Roseline</a:t>
            </a:r>
            <a:r>
              <a:rPr lang="en-US" sz="3600" dirty="0"/>
              <a:t> if necessary.</a:t>
            </a:r>
          </a:p>
          <a:p>
            <a:r>
              <a:rPr lang="en-US" sz="3600" dirty="0"/>
              <a:t>WeChat Guidance - </a:t>
            </a:r>
            <a:r>
              <a:rPr lang="en-US" altLang="zh-CN" sz="3600" dirty="0"/>
              <a:t>Roseline</a:t>
            </a:r>
            <a:r>
              <a:rPr lang="en-US" sz="3600" dirty="0"/>
              <a:t>.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8ABCDC7-2E4C-D440-B667-26B9BAE33849}"/>
              </a:ext>
            </a:extLst>
          </p:cNvPr>
          <p:cNvGrpSpPr/>
          <p:nvPr/>
        </p:nvGrpSpPr>
        <p:grpSpPr>
          <a:xfrm>
            <a:off x="8579972" y="1604094"/>
            <a:ext cx="3398211" cy="5058569"/>
            <a:chOff x="8243281" y="1481931"/>
            <a:chExt cx="3704063" cy="53018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179198-25EA-6D4C-98E6-399DB1583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3281" y="1481931"/>
              <a:ext cx="3704063" cy="53018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D76F00-0065-A34B-A5D9-35CC85482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7375" y="2275536"/>
              <a:ext cx="509493" cy="4119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27DCFA-BD57-BD4A-BD09-569FFCC9E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153" t="14470" r="27082" b="15709"/>
            <a:stretch/>
          </p:blipFill>
          <p:spPr>
            <a:xfrm>
              <a:off x="10761380" y="2262404"/>
              <a:ext cx="493405" cy="4490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81D101-0E2F-1F44-9803-F8ECD3DD5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78787" y="2286939"/>
              <a:ext cx="421485" cy="443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83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Social Media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0225"/>
            <a:ext cx="527266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We will</a:t>
            </a:r>
            <a:r>
              <a:rPr lang="en-US" b="1" dirty="0"/>
              <a:t>:</a:t>
            </a:r>
          </a:p>
          <a:p>
            <a:r>
              <a:rPr lang="en-US" dirty="0"/>
              <a:t>Maintain positive and respectful communications with the school;</a:t>
            </a:r>
          </a:p>
          <a:p>
            <a:r>
              <a:rPr lang="en-US" dirty="0"/>
              <a:t>Take concerns directly to the Teachers or Parent Relations staff, or contact the School Leaders through the school office;</a:t>
            </a:r>
          </a:p>
          <a:p>
            <a:r>
              <a:rPr lang="en-US" dirty="0"/>
              <a:t>Use social media to share good news, reminders, and upcoming events; and to build community in a positive manner.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F536B3-3C92-EA4E-8998-C029964538D1}"/>
              </a:ext>
            </a:extLst>
          </p:cNvPr>
          <p:cNvSpPr/>
          <p:nvPr/>
        </p:nvSpPr>
        <p:spPr>
          <a:xfrm>
            <a:off x="6490010" y="1688635"/>
            <a:ext cx="53971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We will not: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Post on social media complaints or concerns;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 social media to gather group support for a concern;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Post on social media photos of YCIS children other than our own;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Post on social media comments about individuals (community members in particular) or groups of people and/or their photos that may be seen by those people or others as negative, disparaging or embarrassing.</a:t>
            </a:r>
          </a:p>
        </p:txBody>
      </p:sp>
    </p:spTree>
    <p:extLst>
      <p:ext uri="{BB962C8B-B14F-4D97-AF65-F5344CB8AC3E}">
        <p14:creationId xmlns:p14="http://schemas.microsoft.com/office/powerpoint/2010/main" val="409366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rm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</a:rPr>
              <a:t>Next</a:t>
            </a:r>
            <a:r>
              <a:rPr lang="zh-CN" altLang="en-US" sz="6600" b="1" dirty="0">
                <a:solidFill>
                  <a:schemeClr val="bg1"/>
                </a:solidFill>
              </a:rPr>
              <a:t> </a:t>
            </a:r>
            <a:r>
              <a:rPr lang="en-US" altLang="zh-CN" sz="6600" b="1" dirty="0">
                <a:solidFill>
                  <a:schemeClr val="bg1"/>
                </a:solidFill>
              </a:rPr>
              <a:t>Steps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0275"/>
          </a:xfrm>
        </p:spPr>
        <p:txBody>
          <a:bodyPr>
            <a:normAutofit fontScale="92500"/>
          </a:bodyPr>
          <a:lstStyle/>
          <a:p>
            <a:r>
              <a:rPr lang="en-US" altLang="zh-CN" sz="3600" dirty="0"/>
              <a:t>Email</a:t>
            </a:r>
            <a:r>
              <a:rPr lang="zh-CN" altLang="en-US" sz="3600" dirty="0"/>
              <a:t> </a:t>
            </a:r>
            <a:r>
              <a:rPr lang="en-US" altLang="zh-CN" sz="3600" dirty="0"/>
              <a:t>will</a:t>
            </a:r>
            <a:r>
              <a:rPr lang="zh-CN" altLang="en-US" sz="3600" dirty="0"/>
              <a:t> </a:t>
            </a:r>
            <a:r>
              <a:rPr lang="en-US" altLang="zh-CN" sz="3600" dirty="0"/>
              <a:t>be</a:t>
            </a:r>
            <a:r>
              <a:rPr lang="zh-CN" altLang="en-US" sz="3600" dirty="0"/>
              <a:t> </a:t>
            </a:r>
            <a:r>
              <a:rPr lang="en-US" altLang="zh-CN" sz="3600" dirty="0"/>
              <a:t>sent</a:t>
            </a:r>
            <a:r>
              <a:rPr lang="zh-CN" altLang="en-US" sz="3600" dirty="0"/>
              <a:t> </a:t>
            </a: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all</a:t>
            </a:r>
            <a:r>
              <a:rPr lang="zh-CN" altLang="en-US" sz="3600" dirty="0"/>
              <a:t> </a:t>
            </a:r>
            <a:r>
              <a:rPr lang="en-US" altLang="zh-CN" sz="3600" dirty="0"/>
              <a:t>class</a:t>
            </a:r>
            <a:r>
              <a:rPr lang="zh-CN" altLang="en-US" sz="3600" dirty="0"/>
              <a:t> </a:t>
            </a:r>
            <a:r>
              <a:rPr lang="en-US" altLang="zh-CN" sz="3600" dirty="0"/>
              <a:t>parents</a:t>
            </a:r>
            <a:r>
              <a:rPr lang="zh-CN" altLang="en-US" sz="3600" dirty="0"/>
              <a:t> </a:t>
            </a:r>
            <a:r>
              <a:rPr lang="en-US" altLang="zh-CN" sz="3600" dirty="0"/>
              <a:t>with</a:t>
            </a:r>
            <a:r>
              <a:rPr lang="zh-CN" altLang="en-US" sz="3600" dirty="0"/>
              <a:t> </a:t>
            </a:r>
            <a:r>
              <a:rPr lang="en-US" altLang="zh-CN" sz="3600" dirty="0"/>
              <a:t>WeChat</a:t>
            </a:r>
            <a:r>
              <a:rPr lang="zh-CN" altLang="en-US" sz="3600" dirty="0"/>
              <a:t> </a:t>
            </a:r>
            <a:r>
              <a:rPr lang="en-US" altLang="zh-CN" sz="3600" dirty="0"/>
              <a:t>QR</a:t>
            </a:r>
            <a:r>
              <a:rPr lang="zh-CN" altLang="en-US" sz="3600" dirty="0"/>
              <a:t> </a:t>
            </a:r>
            <a:r>
              <a:rPr lang="en-US" altLang="zh-CN" sz="3600" dirty="0"/>
              <a:t>Code</a:t>
            </a:r>
            <a:endParaRPr lang="en-US" sz="3600" dirty="0"/>
          </a:p>
          <a:p>
            <a:r>
              <a:rPr lang="en-US" sz="3600" dirty="0"/>
              <a:t>Class Teachers will make initial contact to arrange a meeting.</a:t>
            </a:r>
          </a:p>
          <a:p>
            <a:r>
              <a:rPr lang="en-US" sz="3600" dirty="0"/>
              <a:t>Purpose of meeting is to communicate expectations, and needs/ideas for Semester 1.</a:t>
            </a:r>
          </a:p>
          <a:p>
            <a:r>
              <a:rPr lang="en-US" sz="3600" dirty="0"/>
              <a:t>Classroom co-teachers will define the role they wish the Class Parent Representatives to take on in their classroom.</a:t>
            </a:r>
          </a:p>
          <a:p>
            <a:pPr marL="0" indent="0">
              <a:buNone/>
            </a:pPr>
            <a:br>
              <a:rPr lang="en-US" sz="3600" dirty="0"/>
            </a:br>
            <a:endParaRPr lang="en-US" sz="36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690CC4-A1C6-1141-A013-127483CCD7C1}"/>
              </a:ext>
            </a:extLst>
          </p:cNvPr>
          <p:cNvGrpSpPr/>
          <p:nvPr/>
        </p:nvGrpSpPr>
        <p:grpSpPr>
          <a:xfrm>
            <a:off x="280639" y="5225833"/>
            <a:ext cx="11697544" cy="1632167"/>
            <a:chOff x="280639" y="5225833"/>
            <a:chExt cx="11697544" cy="16321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8B61E1-BF09-DD41-B7F9-09EC11722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878" r="87285" b="-1"/>
            <a:stretch/>
          </p:blipFill>
          <p:spPr>
            <a:xfrm>
              <a:off x="280639" y="5225833"/>
              <a:ext cx="1159209" cy="16321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C0811C-F9CF-584B-A61C-CADE0074D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976" t="11539"/>
            <a:stretch/>
          </p:blipFill>
          <p:spPr>
            <a:xfrm>
              <a:off x="8586439" y="5664118"/>
              <a:ext cx="3391744" cy="99854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16A1A-9DEA-6A4E-872A-398A1283E186}"/>
              </a:ext>
            </a:extLst>
          </p:cNvPr>
          <p:cNvSpPr/>
          <p:nvPr/>
        </p:nvSpPr>
        <p:spPr>
          <a:xfrm>
            <a:off x="2266266" y="5563225"/>
            <a:ext cx="5493755" cy="1200329"/>
          </a:xfrm>
          <a:prstGeom prst="rect">
            <a:avLst/>
          </a:prstGeom>
          <a:solidFill>
            <a:srgbClr val="BC1C3F">
              <a:alpha val="3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en-US" altLang="zh-CN" sz="2400" dirty="0">
                <a:sym typeface="Wingdings" pitchFamily="2" charset="2"/>
              </a:rPr>
              <a:t>Please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keep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Roseline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updated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once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the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meeting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has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happened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altLang="zh-CN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92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Scenario 1</a:t>
            </a:r>
            <a:r>
              <a:rPr lang="zh-CN" altLang="en-US" sz="6600" b="1" dirty="0">
                <a:solidFill>
                  <a:schemeClr val="bg1"/>
                </a:solidFill>
              </a:rPr>
              <a:t> 情景</a:t>
            </a:r>
            <a:r>
              <a:rPr lang="en-US" altLang="zh-CN" sz="6600" b="1" dirty="0">
                <a:solidFill>
                  <a:schemeClr val="bg1"/>
                </a:solidFill>
              </a:rPr>
              <a:t>1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few parents have concerns </a:t>
            </a:r>
            <a:r>
              <a:rPr lang="en-US" sz="3600" dirty="0">
                <a:solidFill>
                  <a:srgbClr val="FF0000"/>
                </a:solidFill>
              </a:rPr>
              <a:t>over the homework which has been given out this week</a:t>
            </a:r>
            <a:r>
              <a:rPr lang="en-US" sz="3600" dirty="0"/>
              <a:t>, and they ask you to speak to the teacher on their behalf. What should you do? </a:t>
            </a:r>
          </a:p>
          <a:p>
            <a:r>
              <a:rPr lang="zh-CN" altLang="en-US" sz="3600" dirty="0"/>
              <a:t>有几位家长不知如何跟班级老师沟通，要求您代表他们跟老师沟通。您应该怎么做？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8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Scenario 2</a:t>
            </a:r>
            <a:r>
              <a:rPr lang="zh-CN" altLang="en-US" sz="6600" b="1" dirty="0">
                <a:solidFill>
                  <a:schemeClr val="bg1"/>
                </a:solidFill>
              </a:rPr>
              <a:t> 情景</a:t>
            </a:r>
            <a:r>
              <a:rPr lang="en-US" altLang="zh-CN" sz="6600" b="1" dirty="0">
                <a:solidFill>
                  <a:schemeClr val="bg1"/>
                </a:solidFill>
              </a:rPr>
              <a:t>2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31"/>
            <a:ext cx="10515600" cy="4695032"/>
          </a:xfrm>
        </p:spPr>
        <p:txBody>
          <a:bodyPr>
            <a:normAutofit/>
          </a:bodyPr>
          <a:lstStyle/>
          <a:p>
            <a:r>
              <a:rPr lang="en-US" sz="3600" dirty="0"/>
              <a:t>You wake-up in the morning to find there are 86 WeChat messages in the class WeChat Group. When reading through them, you realize that they are </a:t>
            </a:r>
            <a:r>
              <a:rPr lang="en-US" sz="3600" dirty="0">
                <a:solidFill>
                  <a:srgbClr val="FF0000"/>
                </a:solidFill>
              </a:rPr>
              <a:t>mostly about a child’s birthday party taking place in a couple of weeks?  What should you do?</a:t>
            </a:r>
          </a:p>
          <a:p>
            <a:r>
              <a:rPr lang="zh-CN" altLang="en-US" sz="3600" dirty="0"/>
              <a:t>早上醒来，您发现班级家长微信群里有</a:t>
            </a:r>
            <a:r>
              <a:rPr lang="en-US" altLang="zh-CN" sz="3600" dirty="0"/>
              <a:t>86</a:t>
            </a:r>
            <a:r>
              <a:rPr lang="zh-CN" altLang="en-US" sz="3600" dirty="0"/>
              <a:t>条未读信息。浏览完后，发现大部分信息是关于爱丽安娜</a:t>
            </a:r>
            <a:r>
              <a:rPr lang="en-US" altLang="zh-CN" sz="3600" dirty="0"/>
              <a:t>.</a:t>
            </a:r>
            <a:r>
              <a:rPr lang="zh-CN" altLang="en-US" sz="3600" dirty="0"/>
              <a:t>格兰德（一位美国歌手）的演唱会的</a:t>
            </a:r>
            <a:r>
              <a:rPr lang="en-US" altLang="zh-CN" sz="3600" dirty="0"/>
              <a:t>, </a:t>
            </a:r>
            <a:r>
              <a:rPr lang="zh-CN" altLang="en-US" sz="3600" dirty="0"/>
              <a:t>跟学校根本没有任何关系。您该怎么做？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Scenario 3</a:t>
            </a:r>
            <a:r>
              <a:rPr lang="zh-CN" altLang="en-US" sz="6600" b="1" dirty="0">
                <a:solidFill>
                  <a:schemeClr val="bg1"/>
                </a:solidFill>
              </a:rPr>
              <a:t> 情景</a:t>
            </a:r>
            <a:r>
              <a:rPr lang="en-US" altLang="zh-CN" sz="6600" b="1" dirty="0">
                <a:solidFill>
                  <a:schemeClr val="bg1"/>
                </a:solidFill>
              </a:rPr>
              <a:t>3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After being a class rep for two months, you are still awaiting first communication from the class teachers. Should you be worried?</a:t>
            </a:r>
          </a:p>
          <a:p>
            <a:r>
              <a:rPr lang="zh-CN" altLang="en-US" sz="3600" dirty="0"/>
              <a:t>做班级家长代表几个月后，仍在等跟班级老师的第一次会面。您觉得担心吗？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8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619" y="3019749"/>
            <a:ext cx="10515600" cy="2456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Thank you again, and we look forward to working hand-in–hand with you over the coming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D9FEC-3C78-8443-9725-14AD47A7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778" y="4750332"/>
            <a:ext cx="4704111" cy="20444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43B3E0-7F88-2947-988F-477C5C0E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771" y="4614457"/>
            <a:ext cx="2243543" cy="224354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79FB3AF-9FFA-2B4B-B0AD-A9CB785A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6" y="4813597"/>
            <a:ext cx="2174420" cy="2044403"/>
          </a:xfrm>
          <a:solidFill>
            <a:srgbClr val="BC1C3F"/>
          </a:solidFill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endParaRPr lang="en-CN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273D32-8728-7647-9699-CADDCE937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49" y="4876861"/>
            <a:ext cx="1917874" cy="19178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633C6F-A670-1548-984E-821C40FF9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521" y="0"/>
            <a:ext cx="5178485" cy="27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BC1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BC1C3F"/>
          </a:solidFill>
        </p:spPr>
        <p:txBody>
          <a:bodyPr/>
          <a:lstStyle/>
          <a:p>
            <a:r>
              <a:rPr lang="en-US" altLang="zh-CN" dirty="0" err="1">
                <a:solidFill>
                  <a:schemeClr val="bg1"/>
                </a:solidFill>
                <a:latin typeface="Myriad Pro" panose="020B0503030403020204" pitchFamily="34" charset="0"/>
              </a:rPr>
              <a:t>Programme</a:t>
            </a:r>
            <a:endParaRPr lang="en-CN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968BB2-E822-994F-991E-45AB425A4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90815"/>
              </p:ext>
            </p:extLst>
          </p:nvPr>
        </p:nvGraphicFramePr>
        <p:xfrm>
          <a:off x="1439848" y="1723508"/>
          <a:ext cx="9075752" cy="356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0079">
                  <a:extLst>
                    <a:ext uri="{9D8B030D-6E8A-4147-A177-3AD203B41FA5}">
                      <a16:colId xmlns:a16="http://schemas.microsoft.com/office/drawing/2014/main" val="1804413228"/>
                    </a:ext>
                  </a:extLst>
                </a:gridCol>
                <a:gridCol w="3355673">
                  <a:extLst>
                    <a:ext uri="{9D8B030D-6E8A-4147-A177-3AD203B41FA5}">
                      <a16:colId xmlns:a16="http://schemas.microsoft.com/office/drawing/2014/main" val="4276052644"/>
                    </a:ext>
                  </a:extLst>
                </a:gridCol>
              </a:tblGrid>
              <a:tr h="41280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Topic</a:t>
                      </a:r>
                      <a:endParaRPr lang="en-US" sz="1800" dirty="0"/>
                    </a:p>
                  </a:txBody>
                  <a:tcPr>
                    <a:solidFill>
                      <a:srgbClr val="00579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Time</a:t>
                      </a:r>
                      <a:endParaRPr lang="en-US" sz="2000" dirty="0"/>
                    </a:p>
                  </a:txBody>
                  <a:tcPr>
                    <a:solidFill>
                      <a:srgbClr val="005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73152"/>
                  </a:ext>
                </a:extLst>
              </a:tr>
              <a:tr h="492919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Registration</a:t>
                      </a:r>
                      <a:r>
                        <a:rPr lang="zh-CN" altLang="en-US" sz="2800" dirty="0">
                          <a:solidFill>
                            <a:srgbClr val="005795"/>
                          </a:solidFill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&amp;</a:t>
                      </a:r>
                      <a:r>
                        <a:rPr lang="zh-CN" altLang="en-US" sz="2800" dirty="0">
                          <a:solidFill>
                            <a:srgbClr val="005795"/>
                          </a:solidFill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Refreshments</a:t>
                      </a:r>
                      <a:endParaRPr lang="en-US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9:50-10:05am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34204"/>
                  </a:ext>
                </a:extLst>
              </a:tr>
              <a:tr h="492919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Co-Principals’</a:t>
                      </a:r>
                      <a:r>
                        <a:rPr lang="zh-CN" altLang="en-US" sz="2800" dirty="0">
                          <a:solidFill>
                            <a:srgbClr val="005795"/>
                          </a:solidFill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Message</a:t>
                      </a:r>
                      <a:endParaRPr 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kern="1200" dirty="0">
                          <a:solidFill>
                            <a:srgbClr val="005795"/>
                          </a:solidFill>
                          <a:latin typeface="+mn-lt"/>
                          <a:ea typeface="+mn-ea"/>
                          <a:cs typeface="+mn-cs"/>
                        </a:rPr>
                        <a:t>10:05-10:20am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0987"/>
                  </a:ext>
                </a:extLst>
              </a:tr>
              <a:tr h="492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Logistics</a:t>
                      </a:r>
                      <a:r>
                        <a:rPr lang="zh-CN" altLang="en-US" sz="2800" dirty="0">
                          <a:solidFill>
                            <a:srgbClr val="005795"/>
                          </a:solidFill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&amp;</a:t>
                      </a:r>
                      <a:r>
                        <a:rPr lang="zh-CN" altLang="en-US" sz="2800" dirty="0">
                          <a:solidFill>
                            <a:srgbClr val="005795"/>
                          </a:solidFill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Announcements	</a:t>
                      </a:r>
                      <a:endParaRPr lang="en-US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kern="1200" dirty="0">
                          <a:solidFill>
                            <a:srgbClr val="005795"/>
                          </a:solidFill>
                          <a:latin typeface="+mn-lt"/>
                          <a:ea typeface="+mn-ea"/>
                          <a:cs typeface="+mn-cs"/>
                        </a:rPr>
                        <a:t>10:20-10:25am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14117"/>
                  </a:ext>
                </a:extLst>
              </a:tr>
              <a:tr h="159276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005895"/>
                          </a:solidFill>
                        </a:rPr>
                        <a:t>Parent</a:t>
                      </a:r>
                      <a:r>
                        <a:rPr lang="zh-CN" altLang="en-US" sz="2800" b="1" dirty="0">
                          <a:solidFill>
                            <a:srgbClr val="005895"/>
                          </a:solidFill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rgbClr val="005895"/>
                          </a:solidFill>
                        </a:rPr>
                        <a:t>Class</a:t>
                      </a:r>
                      <a:r>
                        <a:rPr lang="zh-CN" altLang="en-US" sz="2800" b="1" dirty="0">
                          <a:solidFill>
                            <a:srgbClr val="005895"/>
                          </a:solidFill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rgbClr val="005895"/>
                          </a:solidFill>
                        </a:rPr>
                        <a:t>Rep</a:t>
                      </a:r>
                      <a:r>
                        <a:rPr lang="zh-CN" altLang="en-US" sz="2800" b="1" dirty="0">
                          <a:solidFill>
                            <a:srgbClr val="005895"/>
                          </a:solidFill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rgbClr val="005895"/>
                          </a:solidFill>
                        </a:rPr>
                        <a:t>Meeting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kern="1200" dirty="0">
                          <a:solidFill>
                            <a:srgbClr val="005895"/>
                          </a:solidFill>
                          <a:latin typeface="+mn-lt"/>
                          <a:ea typeface="+mn-ea"/>
                          <a:cs typeface="+mn-cs"/>
                        </a:rPr>
                        <a:t>10:30-11:20am</a:t>
                      </a:r>
                      <a:endParaRPr lang="en-US" sz="2800" kern="1200" dirty="0">
                        <a:solidFill>
                          <a:srgbClr val="00589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83034"/>
                  </a:ext>
                </a:extLst>
              </a:tr>
              <a:tr h="557312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005895"/>
                          </a:solidFill>
                        </a:rPr>
                        <a:t>Group</a:t>
                      </a:r>
                      <a:r>
                        <a:rPr lang="zh-CN" altLang="en-US" sz="2800" b="1" dirty="0">
                          <a:solidFill>
                            <a:srgbClr val="005895"/>
                          </a:solidFill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rgbClr val="005895"/>
                          </a:solidFill>
                        </a:rPr>
                        <a:t>Photo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kern="1200" dirty="0">
                          <a:solidFill>
                            <a:srgbClr val="005895"/>
                          </a:solidFill>
                          <a:latin typeface="+mn-lt"/>
                          <a:ea typeface="+mn-ea"/>
                          <a:cs typeface="+mn-cs"/>
                        </a:rPr>
                        <a:t>11:20-11:30am</a:t>
                      </a:r>
                      <a:endParaRPr lang="en-US" sz="2800" kern="1200" dirty="0">
                        <a:solidFill>
                          <a:srgbClr val="00589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64658"/>
                  </a:ext>
                </a:extLst>
              </a:tr>
              <a:tr h="492919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Lunch</a:t>
                      </a:r>
                      <a:r>
                        <a:rPr lang="zh-CN" altLang="en-US" sz="2800" dirty="0">
                          <a:solidFill>
                            <a:srgbClr val="005795"/>
                          </a:solidFill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Social</a:t>
                      </a:r>
                      <a:r>
                        <a:rPr lang="zh-CN" altLang="en-US" sz="2800" dirty="0">
                          <a:solidFill>
                            <a:srgbClr val="005795"/>
                          </a:solidFill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rgbClr val="005795"/>
                          </a:solidFill>
                        </a:rPr>
                        <a:t>Gathering</a:t>
                      </a:r>
                      <a:endParaRPr 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kern="1200" dirty="0">
                          <a:solidFill>
                            <a:srgbClr val="005795"/>
                          </a:solidFill>
                          <a:latin typeface="+mn-lt"/>
                          <a:ea typeface="+mn-ea"/>
                          <a:cs typeface="+mn-cs"/>
                        </a:rPr>
                        <a:t>12:00-1:30pm</a:t>
                      </a:r>
                      <a:endParaRPr lang="en-US" sz="2800" kern="1200" dirty="0">
                        <a:solidFill>
                          <a:srgbClr val="00579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99727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35A2202-2FB8-0140-8633-9596D24CD2E8}"/>
              </a:ext>
            </a:extLst>
          </p:cNvPr>
          <p:cNvGrpSpPr/>
          <p:nvPr/>
        </p:nvGrpSpPr>
        <p:grpSpPr>
          <a:xfrm>
            <a:off x="280639" y="5225833"/>
            <a:ext cx="11697544" cy="1632167"/>
            <a:chOff x="280639" y="5225833"/>
            <a:chExt cx="11697544" cy="16321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FD07A5-4FCC-E644-BA51-56036247E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878" r="87285" b="-1"/>
            <a:stretch/>
          </p:blipFill>
          <p:spPr>
            <a:xfrm>
              <a:off x="280639" y="5225833"/>
              <a:ext cx="1159209" cy="16321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12C5239-602C-AC43-89D8-8FD80064F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976" t="11539"/>
            <a:stretch/>
          </p:blipFill>
          <p:spPr>
            <a:xfrm>
              <a:off x="8586439" y="5664118"/>
              <a:ext cx="3391744" cy="998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53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27B2-4FC8-9E48-B854-32B7FCB0D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96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Parent </a:t>
            </a:r>
            <a:r>
              <a:rPr lang="en-US" altLang="zh-CN" b="1" dirty="0">
                <a:solidFill>
                  <a:schemeClr val="bg1"/>
                </a:solidFill>
              </a:rPr>
              <a:t>Class</a:t>
            </a:r>
            <a:r>
              <a:rPr lang="zh-CN" alt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Rep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8E024-5264-AC4B-8CD6-3EA3A3DBF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9338"/>
            <a:ext cx="9144000" cy="1655762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Wednesday,</a:t>
            </a:r>
            <a:r>
              <a:rPr lang="zh-CN" alt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September</a:t>
            </a:r>
            <a:r>
              <a:rPr lang="zh-CN" alt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23,</a:t>
            </a:r>
            <a:r>
              <a:rPr lang="zh-CN" alt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2020</a:t>
            </a:r>
          </a:p>
          <a:p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10:00am-11:30am</a:t>
            </a:r>
          </a:p>
          <a:p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Kerry</a:t>
            </a:r>
            <a:r>
              <a:rPr lang="zh-CN" alt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Myriad Pro" panose="020B0503030403020204" pitchFamily="34" charset="0"/>
              </a:rPr>
              <a:t>Hotel</a:t>
            </a:r>
            <a:endParaRPr lang="en-CN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FCF69D-DF76-654E-B80F-379565BD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942974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4A367-8FE5-2C4F-972E-F5486D0B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444" y="1222439"/>
            <a:ext cx="6404053" cy="34317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D17BECB-EAF8-AA4C-8257-56833CF8292E}"/>
              </a:ext>
            </a:extLst>
          </p:cNvPr>
          <p:cNvGrpSpPr/>
          <p:nvPr/>
        </p:nvGrpSpPr>
        <p:grpSpPr>
          <a:xfrm>
            <a:off x="280639" y="5225833"/>
            <a:ext cx="11697544" cy="1632167"/>
            <a:chOff x="280639" y="5225833"/>
            <a:chExt cx="11697544" cy="16321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9C9C58-8C07-CD48-BB89-7F714AD53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878" r="87285" b="-1"/>
            <a:stretch/>
          </p:blipFill>
          <p:spPr>
            <a:xfrm>
              <a:off x="280639" y="5225833"/>
              <a:ext cx="1159209" cy="16321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C71A4A-1B91-4740-9064-A8509EBFF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976" t="11539"/>
            <a:stretch/>
          </p:blipFill>
          <p:spPr>
            <a:xfrm>
              <a:off x="8586439" y="5664118"/>
              <a:ext cx="3391744" cy="998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020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Aim of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442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Get to know the other Class Parent Reps in your child’s year level.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Gain a common understanding of the role of a Class Parent Rep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Provide guidance on ways to approach different situations should they arise.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C945B54-0F3F-0042-83E3-6CA885FEB73D}"/>
              </a:ext>
            </a:extLst>
          </p:cNvPr>
          <p:cNvGrpSpPr/>
          <p:nvPr/>
        </p:nvGrpSpPr>
        <p:grpSpPr>
          <a:xfrm>
            <a:off x="280639" y="5225833"/>
            <a:ext cx="11697544" cy="1632167"/>
            <a:chOff x="280639" y="5225833"/>
            <a:chExt cx="11697544" cy="16321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6E9769-0CEF-9D41-BFEE-52BA2D2BE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878" r="87285" b="-1"/>
            <a:stretch/>
          </p:blipFill>
          <p:spPr>
            <a:xfrm>
              <a:off x="280639" y="5225833"/>
              <a:ext cx="1159209" cy="163216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E25545-ECF3-114E-9D69-14BF92081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976" t="11539"/>
            <a:stretch/>
          </p:blipFill>
          <p:spPr>
            <a:xfrm>
              <a:off x="8586439" y="5664118"/>
              <a:ext cx="3391744" cy="998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9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Ice-Breaker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5895"/>
                </a:solidFill>
              </a:rPr>
              <a:t>Introduce yourself</a:t>
            </a:r>
            <a:r>
              <a:rPr lang="en-US" altLang="zh-CN" sz="3600" dirty="0"/>
              <a:t>:</a:t>
            </a:r>
            <a:r>
              <a:rPr lang="zh-CN" altLang="en-US" sz="3600" dirty="0"/>
              <a:t> </a:t>
            </a:r>
            <a:r>
              <a:rPr lang="en-US" altLang="zh-CN" sz="3600" dirty="0"/>
              <a:t>your</a:t>
            </a:r>
            <a:r>
              <a:rPr lang="zh-CN" altLang="en-US" sz="3600" dirty="0"/>
              <a:t> </a:t>
            </a:r>
            <a:r>
              <a:rPr lang="en-US" altLang="zh-CN" sz="3600" dirty="0"/>
              <a:t>name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altLang="zh-CN" sz="3600" dirty="0"/>
              <a:t>how</a:t>
            </a:r>
            <a:r>
              <a:rPr lang="zh-CN" altLang="en-US" sz="3600" dirty="0"/>
              <a:t> </a:t>
            </a:r>
            <a:r>
              <a:rPr lang="en-US" altLang="zh-CN" sz="3600" dirty="0"/>
              <a:t>long</a:t>
            </a:r>
            <a:r>
              <a:rPr lang="zh-CN" altLang="en-US" sz="3600" dirty="0"/>
              <a:t> </a:t>
            </a:r>
            <a:r>
              <a:rPr lang="en-US" altLang="zh-CN" sz="3600" dirty="0"/>
              <a:t>you’ve</a:t>
            </a:r>
            <a:r>
              <a:rPr lang="zh-CN" altLang="en-US" sz="3600" dirty="0"/>
              <a:t> </a:t>
            </a:r>
            <a:r>
              <a:rPr lang="en-US" altLang="zh-CN" sz="3600" dirty="0"/>
              <a:t>been</a:t>
            </a:r>
            <a:r>
              <a:rPr lang="zh-CN" altLang="en-US" sz="3600" dirty="0"/>
              <a:t> </a:t>
            </a:r>
            <a:r>
              <a:rPr lang="en-US" altLang="zh-CN" sz="3600" dirty="0"/>
              <a:t>a</a:t>
            </a:r>
            <a:r>
              <a:rPr lang="zh-CN" altLang="en-US" sz="3600" dirty="0"/>
              <a:t> </a:t>
            </a:r>
            <a:r>
              <a:rPr lang="en-US" altLang="zh-CN" sz="3600" dirty="0"/>
              <a:t>parent</a:t>
            </a:r>
            <a:r>
              <a:rPr lang="zh-CN" altLang="en-US" sz="3600" dirty="0"/>
              <a:t> </a:t>
            </a:r>
            <a:r>
              <a:rPr lang="en-US" altLang="zh-CN" sz="3600" dirty="0"/>
              <a:t>at</a:t>
            </a:r>
            <a:r>
              <a:rPr lang="zh-CN" altLang="en-US" sz="3600" dirty="0"/>
              <a:t> </a:t>
            </a:r>
            <a:r>
              <a:rPr lang="en-US" altLang="zh-CN" sz="3600" dirty="0"/>
              <a:t>YCIS</a:t>
            </a:r>
            <a:endParaRPr lang="en-US" sz="3600" dirty="0"/>
          </a:p>
          <a:p>
            <a:r>
              <a:rPr lang="en-US" altLang="zh-CN" sz="3600" b="1" dirty="0">
                <a:solidFill>
                  <a:srgbClr val="005895"/>
                </a:solidFill>
              </a:rPr>
              <a:t>Introduce</a:t>
            </a:r>
            <a:r>
              <a:rPr lang="zh-CN" altLang="en-US" sz="3600" b="1" dirty="0">
                <a:solidFill>
                  <a:srgbClr val="005895"/>
                </a:solidFill>
              </a:rPr>
              <a:t> </a:t>
            </a:r>
            <a:r>
              <a:rPr lang="en-US" altLang="zh-CN" sz="3600" b="1" dirty="0">
                <a:solidFill>
                  <a:srgbClr val="005895"/>
                </a:solidFill>
              </a:rPr>
              <a:t>your</a:t>
            </a:r>
            <a:r>
              <a:rPr lang="zh-CN" altLang="en-US" sz="3600" b="1" dirty="0">
                <a:solidFill>
                  <a:srgbClr val="005895"/>
                </a:solidFill>
              </a:rPr>
              <a:t> </a:t>
            </a:r>
            <a:r>
              <a:rPr lang="en-US" altLang="zh-CN" sz="3600" b="1" dirty="0">
                <a:solidFill>
                  <a:srgbClr val="005895"/>
                </a:solidFill>
              </a:rPr>
              <a:t>children:</a:t>
            </a:r>
            <a:r>
              <a:rPr lang="zh-CN" altLang="en-US" sz="3600" b="1" dirty="0">
                <a:solidFill>
                  <a:srgbClr val="005895"/>
                </a:solidFill>
              </a:rPr>
              <a:t> </a:t>
            </a:r>
            <a:r>
              <a:rPr lang="en-US" altLang="zh-CN" sz="3600" dirty="0"/>
              <a:t>say</a:t>
            </a:r>
            <a:r>
              <a:rPr lang="zh-CN" altLang="en-US" sz="3600" dirty="0"/>
              <a:t> </a:t>
            </a: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sz="3600" dirty="0"/>
              <a:t>names of your child/children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sz="3600" dirty="0"/>
              <a:t>which class they are in</a:t>
            </a:r>
            <a:r>
              <a:rPr lang="en-US" altLang="zh-CN" sz="3600" dirty="0"/>
              <a:t>.</a:t>
            </a:r>
            <a:r>
              <a:rPr lang="zh-CN" altLang="en-US" sz="3600" b="1" dirty="0">
                <a:solidFill>
                  <a:srgbClr val="005895"/>
                </a:solidFill>
              </a:rPr>
              <a:t> </a:t>
            </a:r>
            <a:endParaRPr lang="en-US" sz="3600" dirty="0"/>
          </a:p>
          <a:p>
            <a:r>
              <a:rPr lang="en-US" sz="3600" b="1" dirty="0" err="1">
                <a:solidFill>
                  <a:srgbClr val="005895"/>
                </a:solidFill>
              </a:rPr>
              <a:t>Favourite</a:t>
            </a:r>
            <a:r>
              <a:rPr lang="en-US" sz="3600" b="1" dirty="0">
                <a:solidFill>
                  <a:srgbClr val="005895"/>
                </a:solidFill>
              </a:rPr>
              <a:t> pastime: </a:t>
            </a:r>
            <a:r>
              <a:rPr lang="en-US" sz="3600" dirty="0"/>
              <a:t>What was your </a:t>
            </a:r>
            <a:r>
              <a:rPr lang="en-US" sz="3600" dirty="0" err="1"/>
              <a:t>favourite</a:t>
            </a:r>
            <a:r>
              <a:rPr lang="en-US" sz="3600" dirty="0"/>
              <a:t> thing to do which helped you get through lockdown/</a:t>
            </a:r>
            <a:r>
              <a:rPr lang="en-US" sz="3600" dirty="0" err="1"/>
              <a:t>Covid</a:t>
            </a:r>
            <a:r>
              <a:rPr lang="en-US" sz="3600" dirty="0"/>
              <a:t> situation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39A392-17FB-5B49-A11E-DD0E2EDA22A5}"/>
              </a:ext>
            </a:extLst>
          </p:cNvPr>
          <p:cNvGrpSpPr/>
          <p:nvPr/>
        </p:nvGrpSpPr>
        <p:grpSpPr>
          <a:xfrm>
            <a:off x="280639" y="5225833"/>
            <a:ext cx="11697544" cy="1632167"/>
            <a:chOff x="280639" y="5225833"/>
            <a:chExt cx="11697544" cy="16321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9E9BAD-2578-8242-B722-23C23EC78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878" r="87285" b="-1"/>
            <a:stretch/>
          </p:blipFill>
          <p:spPr>
            <a:xfrm>
              <a:off x="280639" y="5225833"/>
              <a:ext cx="1159209" cy="16321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1BAFE0-3DE3-F642-AAF7-8D03D364A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976" t="11539"/>
            <a:stretch/>
          </p:blipFill>
          <p:spPr>
            <a:xfrm>
              <a:off x="8586439" y="5664118"/>
              <a:ext cx="3391744" cy="998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17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Role of Parent 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78" y="1481931"/>
            <a:ext cx="9420922" cy="509728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Provide Assistance to class teachers</a:t>
            </a:r>
          </a:p>
          <a:p>
            <a:r>
              <a:rPr lang="en-US" sz="3600" dirty="0"/>
              <a:t>Be the Co-Teachers first point of contact</a:t>
            </a:r>
          </a:p>
          <a:p>
            <a:r>
              <a:rPr lang="en-US" sz="3600" dirty="0"/>
              <a:t>Facilitate communication between teachers and other parents</a:t>
            </a:r>
          </a:p>
          <a:p>
            <a:pPr lvl="1"/>
            <a:r>
              <a:rPr lang="en-US" sz="3200" dirty="0"/>
              <a:t>Help teachers by: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‘recruiting’ volunteers for field trips and class events.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Helping with organizing class parties.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Helping with costumes for performances.</a:t>
            </a:r>
          </a:p>
          <a:p>
            <a:pPr lvl="2"/>
            <a:r>
              <a:rPr lang="en-US" sz="2800" dirty="0" err="1"/>
              <a:t>etc</a:t>
            </a:r>
            <a:r>
              <a:rPr lang="en-US" sz="2800" dirty="0"/>
              <a:t>…</a:t>
            </a:r>
          </a:p>
          <a:p>
            <a:r>
              <a:rPr lang="en-US" sz="3600" dirty="0"/>
              <a:t>Be an ambassador for the school/class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A1A2C3-3119-9848-B785-C64C20E5FCBE}"/>
              </a:ext>
            </a:extLst>
          </p:cNvPr>
          <p:cNvGrpSpPr/>
          <p:nvPr/>
        </p:nvGrpSpPr>
        <p:grpSpPr>
          <a:xfrm>
            <a:off x="280639" y="5315041"/>
            <a:ext cx="11697544" cy="1632167"/>
            <a:chOff x="280639" y="5225833"/>
            <a:chExt cx="11697544" cy="16321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C01DC9-DBAB-3044-B6DD-448B44BA6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878" r="87285" b="-1"/>
            <a:stretch/>
          </p:blipFill>
          <p:spPr>
            <a:xfrm>
              <a:off x="280639" y="5225833"/>
              <a:ext cx="1159209" cy="16321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A978A4-5317-0C44-B6BB-C5AF00011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976" t="11539"/>
            <a:stretch/>
          </p:blipFill>
          <p:spPr>
            <a:xfrm>
              <a:off x="8586439" y="5664118"/>
              <a:ext cx="3391744" cy="998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78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Class Reps are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146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 Class rep is not a spokesperson for the rest of the parents</a:t>
            </a:r>
          </a:p>
          <a:p>
            <a:r>
              <a:rPr lang="en-US" sz="3600" dirty="0"/>
              <a:t>A class rep is not a translator</a:t>
            </a:r>
          </a:p>
          <a:p>
            <a:r>
              <a:rPr lang="en-US" sz="3600" dirty="0"/>
              <a:t>They should not send out school notes or letters.</a:t>
            </a:r>
          </a:p>
          <a:p>
            <a:r>
              <a:rPr lang="en-US" sz="3600" dirty="0"/>
              <a:t>They should not field concerns or complaints from other parents. 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B13586-8A30-7F4E-8331-2E0EE718655E}"/>
              </a:ext>
            </a:extLst>
          </p:cNvPr>
          <p:cNvSpPr/>
          <p:nvPr/>
        </p:nvSpPr>
        <p:spPr>
          <a:xfrm>
            <a:off x="2024003" y="5159909"/>
            <a:ext cx="6562436" cy="1569660"/>
          </a:xfrm>
          <a:prstGeom prst="rect">
            <a:avLst/>
          </a:prstGeom>
          <a:solidFill>
            <a:srgbClr val="BC1C3F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/>
              <a:t>Advise</a:t>
            </a:r>
            <a:r>
              <a:rPr lang="zh-CN" altLang="en-US" sz="2400" dirty="0"/>
              <a:t> </a:t>
            </a:r>
            <a:r>
              <a:rPr lang="en-US" sz="2400" dirty="0"/>
              <a:t> on the correct ways to voice concerns</a:t>
            </a:r>
          </a:p>
          <a:p>
            <a:pPr lvl="3"/>
            <a:r>
              <a:rPr lang="en-US" sz="2400" dirty="0"/>
              <a:t>Teachers (always first port of call)</a:t>
            </a:r>
          </a:p>
          <a:p>
            <a:pPr lvl="3"/>
            <a:r>
              <a:rPr lang="en-US" sz="2400" dirty="0"/>
              <a:t>Coordinator</a:t>
            </a:r>
          </a:p>
          <a:p>
            <a:pPr lvl="3"/>
            <a:r>
              <a:rPr lang="en-US" sz="2400" dirty="0"/>
              <a:t>Vice/Co Principals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FD1535-E1AC-8C4D-AAC6-D900B4D1AE7A}"/>
              </a:ext>
            </a:extLst>
          </p:cNvPr>
          <p:cNvGrpSpPr/>
          <p:nvPr/>
        </p:nvGrpSpPr>
        <p:grpSpPr>
          <a:xfrm>
            <a:off x="280639" y="5292739"/>
            <a:ext cx="11697544" cy="1632167"/>
            <a:chOff x="280639" y="5225833"/>
            <a:chExt cx="11697544" cy="16321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B496D7-D44F-954D-BA6B-0C1370013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878" r="87285" b="-1"/>
            <a:stretch/>
          </p:blipFill>
          <p:spPr>
            <a:xfrm>
              <a:off x="280639" y="5225833"/>
              <a:ext cx="1159209" cy="16321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34FBEF-8EEC-3E4F-B9CC-4BAFAA8CE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976" t="11539"/>
            <a:stretch/>
          </p:blipFill>
          <p:spPr>
            <a:xfrm>
              <a:off x="8586439" y="5664118"/>
              <a:ext cx="3391744" cy="998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33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0D0915-EDC7-A746-B807-0EB492B28C16}"/>
              </a:ext>
            </a:extLst>
          </p:cNvPr>
          <p:cNvSpPr/>
          <p:nvPr/>
        </p:nvSpPr>
        <p:spPr>
          <a:xfrm>
            <a:off x="0" y="0"/>
            <a:ext cx="12192000" cy="1343819"/>
          </a:xfrm>
          <a:prstGeom prst="rect">
            <a:avLst/>
          </a:prstGeom>
          <a:solidFill>
            <a:srgbClr val="005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8FCB2-4029-7048-8E81-7A637F7A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"/>
            <a:ext cx="11920537" cy="1343818"/>
          </a:xfrm>
          <a:solidFill>
            <a:srgbClr val="005795"/>
          </a:solidFill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Gifts &amp;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EE46-44EB-9349-AEB9-58ADE925A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43" y="1481931"/>
            <a:ext cx="10515600" cy="3344069"/>
          </a:xfrm>
        </p:spPr>
        <p:txBody>
          <a:bodyPr>
            <a:noAutofit/>
          </a:bodyPr>
          <a:lstStyle/>
          <a:p>
            <a:r>
              <a:rPr lang="en-US" sz="3600" dirty="0"/>
              <a:t>Please avoid collection of money</a:t>
            </a:r>
            <a:r>
              <a:rPr lang="zh-CN" altLang="en-US" sz="3600" dirty="0"/>
              <a:t> </a:t>
            </a:r>
            <a:r>
              <a:rPr lang="en-US" altLang="zh-CN" sz="3600" dirty="0"/>
              <a:t>(for</a:t>
            </a:r>
            <a:r>
              <a:rPr lang="zh-CN" altLang="en-US" sz="3600" dirty="0"/>
              <a:t> </a:t>
            </a:r>
            <a:r>
              <a:rPr lang="en-US" altLang="zh-CN" sz="3600" dirty="0"/>
              <a:t>joint</a:t>
            </a:r>
            <a:r>
              <a:rPr lang="zh-CN" altLang="en-US" sz="3600" dirty="0"/>
              <a:t> </a:t>
            </a:r>
            <a:r>
              <a:rPr lang="en-US" altLang="zh-CN" sz="3600" dirty="0"/>
              <a:t>gifts)</a:t>
            </a:r>
            <a:r>
              <a:rPr lang="en-US" sz="3600" dirty="0"/>
              <a:t>.</a:t>
            </a:r>
          </a:p>
          <a:p>
            <a:r>
              <a:rPr lang="en-US" sz="3600" dirty="0"/>
              <a:t>Gifts - chocolates, flowers or home made gifts from individual families – all good!   Expensive gifts should be avoided.</a:t>
            </a:r>
          </a:p>
          <a:p>
            <a:r>
              <a:rPr lang="en-US" sz="3600" dirty="0"/>
              <a:t>Teachers contractually obliged not to accept gifts of monetary value.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9A5754-C2E5-1E41-B803-C57482E0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906" y="-119857"/>
            <a:ext cx="1601788" cy="16017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7E474D-9D2E-464B-845C-AD2F07D22E3D}"/>
              </a:ext>
            </a:extLst>
          </p:cNvPr>
          <p:cNvGrpSpPr/>
          <p:nvPr/>
        </p:nvGrpSpPr>
        <p:grpSpPr>
          <a:xfrm>
            <a:off x="280639" y="5225833"/>
            <a:ext cx="11697544" cy="1632167"/>
            <a:chOff x="280639" y="5225833"/>
            <a:chExt cx="11697544" cy="16321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43CF8A-6C6C-404C-85F9-50AF8251F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878" r="87285" b="-1"/>
            <a:stretch/>
          </p:blipFill>
          <p:spPr>
            <a:xfrm>
              <a:off x="280639" y="5225833"/>
              <a:ext cx="1159209" cy="16321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F510FB-C944-E04F-8E3F-5F0E6C89C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976" t="11539"/>
            <a:stretch/>
          </p:blipFill>
          <p:spPr>
            <a:xfrm>
              <a:off x="8586439" y="5664118"/>
              <a:ext cx="3391744" cy="99854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7449F-BE4D-C846-A118-71BA2580E98D}"/>
              </a:ext>
            </a:extLst>
          </p:cNvPr>
          <p:cNvSpPr/>
          <p:nvPr/>
        </p:nvSpPr>
        <p:spPr>
          <a:xfrm>
            <a:off x="2164345" y="5086436"/>
            <a:ext cx="6281155" cy="1569660"/>
          </a:xfrm>
          <a:prstGeom prst="rect">
            <a:avLst/>
          </a:prstGeom>
          <a:solidFill>
            <a:srgbClr val="BC1C3F">
              <a:alpha val="3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en-US" altLang="zh-CN" sz="2400" dirty="0">
                <a:sym typeface="Wingdings" pitchFamily="2" charset="2"/>
              </a:rPr>
              <a:t>For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collective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gift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(e.g.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photo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album,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decoration,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etc.),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you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can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order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3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weeks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in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advance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the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material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from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school</a:t>
            </a:r>
            <a:r>
              <a:rPr lang="zh-CN" altLang="en-US" sz="2400" dirty="0">
                <a:sym typeface="Wingdings" pitchFamily="2" charset="2"/>
              </a:rPr>
              <a:t> </a:t>
            </a:r>
            <a:endParaRPr lang="en-US" altLang="zh-CN" sz="2400" dirty="0">
              <a:sym typeface="Wingdings" pitchFamily="2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8076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844</Words>
  <Application>Microsoft Macintosh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Myriad Pro</vt:lpstr>
      <vt:lpstr>Arial</vt:lpstr>
      <vt:lpstr>Calibri</vt:lpstr>
      <vt:lpstr>Calibri Light</vt:lpstr>
      <vt:lpstr>Wingdings</vt:lpstr>
      <vt:lpstr>Office Theme</vt:lpstr>
      <vt:lpstr>Welcome</vt:lpstr>
      <vt:lpstr>Programme</vt:lpstr>
      <vt:lpstr>Parent Class Rep Meeting</vt:lpstr>
      <vt:lpstr>PowerPoint Presentation</vt:lpstr>
      <vt:lpstr>Aim of Session</vt:lpstr>
      <vt:lpstr>Ice-Breaker</vt:lpstr>
      <vt:lpstr>Role of Parent Rep</vt:lpstr>
      <vt:lpstr>Class Reps are not…</vt:lpstr>
      <vt:lpstr>Gifts &amp; Money</vt:lpstr>
      <vt:lpstr>Methods of Communication</vt:lpstr>
      <vt:lpstr>Social Media Agreement</vt:lpstr>
      <vt:lpstr>Next Steps</vt:lpstr>
      <vt:lpstr>Scenario 1 情景1</vt:lpstr>
      <vt:lpstr>Scenario 2 情景2</vt:lpstr>
      <vt:lpstr>Scenario 3 情景3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Myriad Pro</dc:title>
  <dc:creator>Andy Clapperton [YCIS SH]</dc:creator>
  <cp:lastModifiedBy>Robert Watson [YCIS SH]</cp:lastModifiedBy>
  <cp:revision>26</cp:revision>
  <dcterms:created xsi:type="dcterms:W3CDTF">2020-09-08T10:32:40Z</dcterms:created>
  <dcterms:modified xsi:type="dcterms:W3CDTF">2020-09-22T04:29:20Z</dcterms:modified>
</cp:coreProperties>
</file>