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9" r:id="rId1"/>
  </p:sldMasterIdLst>
  <p:notesMasterIdLst>
    <p:notesMasterId r:id="rId18"/>
  </p:notesMasterIdLst>
  <p:handoutMasterIdLst>
    <p:handoutMasterId r:id="rId19"/>
  </p:handoutMasterIdLst>
  <p:sldIdLst>
    <p:sldId id="278" r:id="rId2"/>
    <p:sldId id="308" r:id="rId3"/>
    <p:sldId id="293" r:id="rId4"/>
    <p:sldId id="280" r:id="rId5"/>
    <p:sldId id="306" r:id="rId6"/>
    <p:sldId id="316" r:id="rId7"/>
    <p:sldId id="294" r:id="rId8"/>
    <p:sldId id="288" r:id="rId9"/>
    <p:sldId id="310" r:id="rId10"/>
    <p:sldId id="311" r:id="rId11"/>
    <p:sldId id="315" r:id="rId12"/>
    <p:sldId id="317" r:id="rId13"/>
    <p:sldId id="299" r:id="rId14"/>
    <p:sldId id="313" r:id="rId15"/>
    <p:sldId id="314" r:id="rId16"/>
    <p:sldId id="312" r:id="rId17"/>
  </p:sldIdLst>
  <p:sldSz cx="9144000" cy="6858000" type="screen4x3"/>
  <p:notesSz cx="6845300" cy="919638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660066"/>
    <a:srgbClr val="FFFFFF"/>
    <a:srgbClr val="006666"/>
    <a:srgbClr val="009999"/>
    <a:srgbClr val="00CC99"/>
    <a:srgbClr val="3300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0" autoAdjust="0"/>
    <p:restoredTop sz="92966" autoAdjust="0"/>
  </p:normalViewPr>
  <p:slideViewPr>
    <p:cSldViewPr>
      <p:cViewPr>
        <p:scale>
          <a:sx n="82" d="100"/>
          <a:sy n="82" d="100"/>
        </p:scale>
        <p:origin x="120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70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6675" y="0"/>
            <a:ext cx="2967038" cy="460375"/>
          </a:xfrm>
          <a:prstGeom prst="rect">
            <a:avLst/>
          </a:prstGeom>
        </p:spPr>
        <p:txBody>
          <a:bodyPr vert="horz" lIns="91440" tIns="45720" rIns="91440" bIns="45720" rtlCol="0"/>
          <a:lstStyle>
            <a:lvl1pPr algn="r">
              <a:defRPr sz="1200"/>
            </a:lvl1pPr>
          </a:lstStyle>
          <a:p>
            <a:fld id="{19B27E7A-E83E-AD4B-B716-DDC0D9C64753}" type="datetimeFigureOut">
              <a:rPr lang="en-US" smtClean="0"/>
              <a:t>8/14/18</a:t>
            </a:fld>
            <a:endParaRPr lang="en-US"/>
          </a:p>
        </p:txBody>
      </p:sp>
      <p:sp>
        <p:nvSpPr>
          <p:cNvPr id="4" name="Footer Placeholder 3"/>
          <p:cNvSpPr>
            <a:spLocks noGrp="1"/>
          </p:cNvSpPr>
          <p:nvPr>
            <p:ph type="ftr" sz="quarter" idx="2"/>
          </p:nvPr>
        </p:nvSpPr>
        <p:spPr>
          <a:xfrm>
            <a:off x="0" y="8734425"/>
            <a:ext cx="29670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6675" y="8734425"/>
            <a:ext cx="2967038" cy="460375"/>
          </a:xfrm>
          <a:prstGeom prst="rect">
            <a:avLst/>
          </a:prstGeom>
        </p:spPr>
        <p:txBody>
          <a:bodyPr vert="horz" lIns="91440" tIns="45720" rIns="91440" bIns="45720" rtlCol="0" anchor="b"/>
          <a:lstStyle>
            <a:lvl1pPr algn="r">
              <a:defRPr sz="1200"/>
            </a:lvl1pPr>
          </a:lstStyle>
          <a:p>
            <a:fld id="{64B97B62-1971-A648-BAEF-E2B2552E403F}" type="slidenum">
              <a:rPr lang="en-US" smtClean="0"/>
              <a:t>‹#›</a:t>
            </a:fld>
            <a:endParaRPr lang="en-US"/>
          </a:p>
        </p:txBody>
      </p:sp>
    </p:spTree>
    <p:extLst>
      <p:ext uri="{BB962C8B-B14F-4D97-AF65-F5344CB8AC3E}">
        <p14:creationId xmlns:p14="http://schemas.microsoft.com/office/powerpoint/2010/main" val="3299645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09638" eaLnBrk="0" hangingPunct="0">
              <a:defRPr sz="1000" i="1" smtClean="0"/>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884613" y="0"/>
            <a:ext cx="2973387" cy="4556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09638" eaLnBrk="0" hangingPunct="0">
              <a:defRPr sz="1000" i="1" smtClean="0"/>
            </a:lvl1pPr>
          </a:lstStyle>
          <a:p>
            <a:pPr>
              <a:defRPr/>
            </a:pPr>
            <a:r>
              <a:rPr lang="en-US" dirty="0"/>
              <a:t>07/16/96</a:t>
            </a:r>
            <a:endParaRPr lang="en-US" sz="1200" dirty="0"/>
          </a:p>
        </p:txBody>
      </p:sp>
      <p:sp>
        <p:nvSpPr>
          <p:cNvPr id="16388"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1813"/>
            <a:ext cx="5027613"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09638" eaLnBrk="0" hangingPunct="0">
              <a:defRPr sz="1000" i="1" smtClean="0"/>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09638" eaLnBrk="0" hangingPunct="0">
              <a:defRPr sz="1000" i="1" smtClean="0"/>
            </a:lvl1pPr>
          </a:lstStyle>
          <a:p>
            <a:pPr>
              <a:defRPr/>
            </a:pPr>
            <a:r>
              <a:rPr lang="en-US" dirty="0"/>
              <a:t>##</a:t>
            </a:r>
            <a:endParaRPr lang="en-US" sz="1200" dirty="0"/>
          </a:p>
        </p:txBody>
      </p:sp>
    </p:spTree>
    <p:extLst>
      <p:ext uri="{BB962C8B-B14F-4D97-AF65-F5344CB8AC3E}">
        <p14:creationId xmlns:p14="http://schemas.microsoft.com/office/powerpoint/2010/main" val="1791928554"/>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87971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I say anything about</a:t>
            </a:r>
            <a:r>
              <a:rPr lang="en-US" baseline="0" dirty="0" smtClean="0"/>
              <a:t> reports? Who takes responsibility?</a:t>
            </a:r>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42811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extLst>
      <p:ext uri="{BB962C8B-B14F-4D97-AF65-F5344CB8AC3E}">
        <p14:creationId xmlns:p14="http://schemas.microsoft.com/office/powerpoint/2010/main" val="25127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6CC888B-D9F9-4E54-B722-F151A9F45E95}" type="slidenum">
              <a:rPr lang="en-US" smtClean="0"/>
              <a:t>‹#›</a:t>
            </a:fld>
            <a:endParaRPr lang="en-US" dirty="0"/>
          </a:p>
        </p:txBody>
      </p:sp>
    </p:spTree>
    <p:extLst>
      <p:ext uri="{BB962C8B-B14F-4D97-AF65-F5344CB8AC3E}">
        <p14:creationId xmlns:p14="http://schemas.microsoft.com/office/powerpoint/2010/main" val="14279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3407073-0688-4D62-B6CD-D8F03AEA2C08}" type="slidenum">
              <a:rPr lang="en-US" smtClean="0"/>
              <a:pPr>
                <a:defRPr/>
              </a:pPr>
              <a:t>‹#›</a:t>
            </a:fld>
            <a:endParaRPr lang="en-US" dirty="0"/>
          </a:p>
        </p:txBody>
      </p:sp>
    </p:spTree>
    <p:extLst>
      <p:ext uri="{BB962C8B-B14F-4D97-AF65-F5344CB8AC3E}">
        <p14:creationId xmlns:p14="http://schemas.microsoft.com/office/powerpoint/2010/main" val="7545132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3407073-0688-4D62-B6CD-D8F03AEA2C08}" type="slidenum">
              <a:rPr lang="en-US" smtClean="0"/>
              <a:pPr>
                <a:defRPr/>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0051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3407073-0688-4D62-B6CD-D8F03AEA2C08}" type="slidenum">
              <a:rPr lang="en-US" smtClean="0"/>
              <a:pPr>
                <a:defRPr/>
              </a:pPr>
              <a:t>‹#›</a:t>
            </a:fld>
            <a:endParaRPr lang="en-US" dirty="0"/>
          </a:p>
        </p:txBody>
      </p:sp>
    </p:spTree>
    <p:extLst>
      <p:ext uri="{BB962C8B-B14F-4D97-AF65-F5344CB8AC3E}">
        <p14:creationId xmlns:p14="http://schemas.microsoft.com/office/powerpoint/2010/main" val="1216442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3407073-0688-4D62-B6CD-D8F03AEA2C08}" type="slidenum">
              <a:rPr lang="en-US" smtClean="0"/>
              <a:pPr>
                <a:defRPr/>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9904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A3407073-0688-4D62-B6CD-D8F03AEA2C08}" type="slidenum">
              <a:rPr lang="en-US" smtClean="0"/>
              <a:pPr>
                <a:defRPr/>
              </a:pPr>
              <a:t>‹#›</a:t>
            </a:fld>
            <a:endParaRPr lang="en-US" dirty="0"/>
          </a:p>
        </p:txBody>
      </p:sp>
    </p:spTree>
    <p:extLst>
      <p:ext uri="{BB962C8B-B14F-4D97-AF65-F5344CB8AC3E}">
        <p14:creationId xmlns:p14="http://schemas.microsoft.com/office/powerpoint/2010/main" val="16551483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F1A041B0-C073-430F-BC98-B6A0FC355485}" type="slidenum">
              <a:rPr lang="en-US" smtClean="0"/>
              <a:pPr>
                <a:defRPr/>
              </a:pPr>
              <a:t>‹#›</a:t>
            </a:fld>
            <a:endParaRPr lang="en-US" dirty="0"/>
          </a:p>
        </p:txBody>
      </p:sp>
    </p:spTree>
    <p:extLst>
      <p:ext uri="{BB962C8B-B14F-4D97-AF65-F5344CB8AC3E}">
        <p14:creationId xmlns:p14="http://schemas.microsoft.com/office/powerpoint/2010/main" val="172200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CAF3E88-9641-4187-A229-122933EAB4C2}" type="slidenum">
              <a:rPr lang="en-US" smtClean="0"/>
              <a:pPr>
                <a:defRPr/>
              </a:pPr>
              <a:t>‹#›</a:t>
            </a:fld>
            <a:endParaRPr lang="en-US" dirty="0"/>
          </a:p>
        </p:txBody>
      </p:sp>
    </p:spTree>
    <p:extLst>
      <p:ext uri="{BB962C8B-B14F-4D97-AF65-F5344CB8AC3E}">
        <p14:creationId xmlns:p14="http://schemas.microsoft.com/office/powerpoint/2010/main" val="2013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F1FCDC9-BB41-4069-82DE-A1DC85AEFB6C}" type="slidenum">
              <a:rPr lang="en-US" smtClean="0"/>
              <a:pPr>
                <a:defRPr/>
              </a:pPr>
              <a:t>‹#›</a:t>
            </a:fld>
            <a:endParaRPr lang="en-US" dirty="0"/>
          </a:p>
        </p:txBody>
      </p:sp>
    </p:spTree>
    <p:extLst>
      <p:ext uri="{BB962C8B-B14F-4D97-AF65-F5344CB8AC3E}">
        <p14:creationId xmlns:p14="http://schemas.microsoft.com/office/powerpoint/2010/main" val="12363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1AAE00C-17B5-416A-8EF7-6356206EA6F8}" type="slidenum">
              <a:rPr lang="en-US" smtClean="0"/>
              <a:pPr>
                <a:defRPr/>
              </a:pPr>
              <a:t>‹#›</a:t>
            </a:fld>
            <a:endParaRPr lang="en-US" dirty="0"/>
          </a:p>
        </p:txBody>
      </p:sp>
    </p:spTree>
    <p:extLst>
      <p:ext uri="{BB962C8B-B14F-4D97-AF65-F5344CB8AC3E}">
        <p14:creationId xmlns:p14="http://schemas.microsoft.com/office/powerpoint/2010/main" val="110385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E688248F-E51A-4EA8-AAEB-BF06A725D1E4}" type="slidenum">
              <a:rPr lang="en-US" smtClean="0"/>
              <a:pPr>
                <a:defRPr/>
              </a:pPr>
              <a:t>‹#›</a:t>
            </a:fld>
            <a:endParaRPr lang="en-US" dirty="0"/>
          </a:p>
        </p:txBody>
      </p:sp>
    </p:spTree>
    <p:extLst>
      <p:ext uri="{BB962C8B-B14F-4D97-AF65-F5344CB8AC3E}">
        <p14:creationId xmlns:p14="http://schemas.microsoft.com/office/powerpoint/2010/main" val="37708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C2142EE6-ECFB-4166-BC9C-718AA91A76FC}" type="slidenum">
              <a:rPr lang="en-US" smtClean="0"/>
              <a:pPr>
                <a:defRPr/>
              </a:pPr>
              <a:t>‹#›</a:t>
            </a:fld>
            <a:endParaRPr lang="en-US" dirty="0"/>
          </a:p>
        </p:txBody>
      </p:sp>
    </p:spTree>
    <p:extLst>
      <p:ext uri="{BB962C8B-B14F-4D97-AF65-F5344CB8AC3E}">
        <p14:creationId xmlns:p14="http://schemas.microsoft.com/office/powerpoint/2010/main" val="4644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E0A52A3D-002F-4FC5-9F7E-7D472ABB0FC5}" type="slidenum">
              <a:rPr lang="en-US" smtClean="0"/>
              <a:pPr>
                <a:defRPr/>
              </a:pPr>
              <a:t>‹#›</a:t>
            </a:fld>
            <a:endParaRPr lang="en-US" dirty="0"/>
          </a:p>
        </p:txBody>
      </p:sp>
    </p:spTree>
    <p:extLst>
      <p:ext uri="{BB962C8B-B14F-4D97-AF65-F5344CB8AC3E}">
        <p14:creationId xmlns:p14="http://schemas.microsoft.com/office/powerpoint/2010/main" val="169726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701C842C-CBEE-4672-BD44-9A5015DDFFA5}" type="slidenum">
              <a:rPr lang="en-US" smtClean="0"/>
              <a:pPr>
                <a:defRPr/>
              </a:pPr>
              <a:t>‹#›</a:t>
            </a:fld>
            <a:endParaRPr lang="en-US" dirty="0"/>
          </a:p>
        </p:txBody>
      </p:sp>
    </p:spTree>
    <p:extLst>
      <p:ext uri="{BB962C8B-B14F-4D97-AF65-F5344CB8AC3E}">
        <p14:creationId xmlns:p14="http://schemas.microsoft.com/office/powerpoint/2010/main" val="96419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30F21CA7-83D6-4ECB-BA82-4594EA63FD07}" type="slidenum">
              <a:rPr lang="en-US" smtClean="0"/>
              <a:pPr>
                <a:defRPr/>
              </a:pPr>
              <a:t>‹#›</a:t>
            </a:fld>
            <a:endParaRPr lang="en-US" dirty="0"/>
          </a:p>
        </p:txBody>
      </p:sp>
    </p:spTree>
    <p:extLst>
      <p:ext uri="{BB962C8B-B14F-4D97-AF65-F5344CB8AC3E}">
        <p14:creationId xmlns:p14="http://schemas.microsoft.com/office/powerpoint/2010/main" val="3084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7877B25E-327A-4561-8F39-C7550C41070C}" type="slidenum">
              <a:rPr lang="en-US" smtClean="0"/>
              <a:pPr>
                <a:defRPr/>
              </a:pPr>
              <a:t>‹#›</a:t>
            </a:fld>
            <a:endParaRPr lang="en-US" dirty="0"/>
          </a:p>
        </p:txBody>
      </p:sp>
    </p:spTree>
    <p:extLst>
      <p:ext uri="{BB962C8B-B14F-4D97-AF65-F5344CB8AC3E}">
        <p14:creationId xmlns:p14="http://schemas.microsoft.com/office/powerpoint/2010/main" val="1738782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A3407073-0688-4D62-B6CD-D8F03AEA2C08}" type="slidenum">
              <a:rPr lang="en-US" smtClean="0"/>
              <a:pPr>
                <a:defRPr/>
              </a:pPr>
              <a:t>‹#›</a:t>
            </a:fld>
            <a:endParaRPr lang="en-US" dirty="0"/>
          </a:p>
        </p:txBody>
      </p:sp>
    </p:spTree>
    <p:extLst>
      <p:ext uri="{BB962C8B-B14F-4D97-AF65-F5344CB8AC3E}">
        <p14:creationId xmlns:p14="http://schemas.microsoft.com/office/powerpoint/2010/main" val="1876229706"/>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52736"/>
            <a:ext cx="6270699" cy="3888432"/>
          </a:xfrm>
        </p:spPr>
        <p:txBody>
          <a:bodyPr/>
          <a:lstStyle/>
          <a:p>
            <a:r>
              <a:rPr lang="en-US" dirty="0" smtClean="0"/>
              <a:t/>
            </a:r>
            <a:br>
              <a:rPr lang="en-US" dirty="0" smtClean="0"/>
            </a:br>
            <a:endParaRPr lang="en-US" dirty="0"/>
          </a:p>
        </p:txBody>
      </p:sp>
      <p:sp>
        <p:nvSpPr>
          <p:cNvPr id="3" name="Rectangle 2"/>
          <p:cNvSpPr/>
          <p:nvPr/>
        </p:nvSpPr>
        <p:spPr>
          <a:xfrm>
            <a:off x="1475656" y="1124744"/>
            <a:ext cx="6624736" cy="5447645"/>
          </a:xfrm>
          <a:prstGeom prst="rect">
            <a:avLst/>
          </a:prstGeom>
        </p:spPr>
        <p:txBody>
          <a:bodyPr wrap="square">
            <a:spAutoFit/>
          </a:bodyPr>
          <a:lstStyle/>
          <a:p>
            <a:pPr algn="ctr"/>
            <a:endParaRPr lang="en-US" sz="3600" dirty="0" smtClean="0"/>
          </a:p>
          <a:p>
            <a:pPr algn="ctr"/>
            <a:r>
              <a:rPr lang="en-US" sz="3600" dirty="0" smtClean="0"/>
              <a:t>English </a:t>
            </a:r>
            <a:r>
              <a:rPr lang="en-US" sz="3600" dirty="0"/>
              <a:t>as an Additional </a:t>
            </a:r>
            <a:r>
              <a:rPr lang="en-US" sz="3600" dirty="0" smtClean="0"/>
              <a:t>Language</a:t>
            </a:r>
          </a:p>
          <a:p>
            <a:pPr algn="ctr"/>
            <a:r>
              <a:rPr lang="en-US" sz="3600" b="1" dirty="0" smtClean="0"/>
              <a:t>(</a:t>
            </a:r>
            <a:r>
              <a:rPr lang="en-US" sz="3600" b="1" dirty="0"/>
              <a:t>EAL</a:t>
            </a:r>
            <a:r>
              <a:rPr lang="en-US" sz="3600" b="1" dirty="0" smtClean="0"/>
              <a:t>)</a:t>
            </a:r>
          </a:p>
          <a:p>
            <a:pPr marL="0" indent="0" algn="ctr">
              <a:buNone/>
            </a:pPr>
            <a:r>
              <a:rPr lang="en-US" sz="3600" dirty="0"/>
              <a:t>a</a:t>
            </a:r>
            <a:r>
              <a:rPr lang="en-US" sz="3600" dirty="0" smtClean="0"/>
              <a:t>t</a:t>
            </a:r>
          </a:p>
          <a:p>
            <a:pPr marL="0" indent="0" algn="ctr">
              <a:buNone/>
            </a:pPr>
            <a:r>
              <a:rPr lang="en-US" sz="3600" dirty="0" smtClean="0"/>
              <a:t> </a:t>
            </a:r>
          </a:p>
          <a:p>
            <a:pPr marL="0" indent="0" algn="ctr">
              <a:buNone/>
            </a:pPr>
            <a:r>
              <a:rPr lang="en-US" sz="3600" dirty="0" smtClean="0">
                <a:latin typeface="Book Antiqua"/>
                <a:cs typeface="Book Antiqua"/>
              </a:rPr>
              <a:t>YCIS </a:t>
            </a:r>
            <a:r>
              <a:rPr lang="en-US" sz="3600" dirty="0">
                <a:latin typeface="Book Antiqua"/>
                <a:cs typeface="Book Antiqua"/>
              </a:rPr>
              <a:t>Shanghai Primary </a:t>
            </a:r>
          </a:p>
          <a:p>
            <a:pPr marL="0" indent="0" algn="ctr">
              <a:buNone/>
            </a:pPr>
            <a:r>
              <a:rPr lang="en-US" sz="3600" dirty="0" smtClean="0">
                <a:latin typeface="Book Antiqua"/>
                <a:cs typeface="Book Antiqua"/>
              </a:rPr>
              <a:t>Regency Park &amp; Century Park</a:t>
            </a:r>
          </a:p>
          <a:p>
            <a:pPr marL="0" indent="0" algn="ctr">
              <a:buNone/>
            </a:pPr>
            <a:endParaRPr lang="en-US" dirty="0">
              <a:solidFill>
                <a:srgbClr val="FFFF00"/>
              </a:solidFill>
            </a:endParaRPr>
          </a:p>
          <a:p>
            <a:pPr marL="0" indent="0" algn="ctr">
              <a:buNone/>
            </a:pPr>
            <a:endParaRPr lang="en-US" dirty="0" smtClean="0">
              <a:solidFill>
                <a:srgbClr val="FFFF00"/>
              </a:solidFill>
            </a:endParaRPr>
          </a:p>
          <a:p>
            <a:pPr marL="0" indent="0" algn="ctr">
              <a:buNone/>
            </a:pPr>
            <a:endParaRPr lang="en-US" dirty="0">
              <a:solidFill>
                <a:srgbClr val="FFFF00"/>
              </a:solidFill>
            </a:endParaRPr>
          </a:p>
          <a:p>
            <a:pPr marL="0" indent="0" algn="ctr">
              <a:buNone/>
            </a:pPr>
            <a:endParaRPr lang="en-US" dirty="0">
              <a:solidFill>
                <a:srgbClr val="FFFF00"/>
              </a:solidFill>
            </a:endParaRPr>
          </a:p>
        </p:txBody>
      </p:sp>
    </p:spTree>
    <p:extLst>
      <p:ext uri="{BB962C8B-B14F-4D97-AF65-F5344CB8AC3E}">
        <p14:creationId xmlns:p14="http://schemas.microsoft.com/office/powerpoint/2010/main" val="166508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313613" cy="868362"/>
          </a:xfrm>
        </p:spPr>
        <p:txBody>
          <a:bodyPr/>
          <a:lstStyle/>
          <a:p>
            <a:r>
              <a:rPr lang="en-US" sz="3600" dirty="0" smtClean="0"/>
              <a:t>EAL Procedures continued</a:t>
            </a:r>
            <a:endParaRPr lang="en-US" sz="3600" dirty="0"/>
          </a:p>
        </p:txBody>
      </p:sp>
      <p:sp>
        <p:nvSpPr>
          <p:cNvPr id="3" name="Content Placeholder 2"/>
          <p:cNvSpPr>
            <a:spLocks noGrp="1"/>
          </p:cNvSpPr>
          <p:nvPr>
            <p:ph idx="1"/>
          </p:nvPr>
        </p:nvSpPr>
        <p:spPr>
          <a:xfrm>
            <a:off x="1043608" y="836712"/>
            <a:ext cx="7704856" cy="5760640"/>
          </a:xfrm>
        </p:spPr>
        <p:txBody>
          <a:bodyPr>
            <a:noAutofit/>
          </a:bodyPr>
          <a:lstStyle/>
          <a:p>
            <a:pPr algn="just"/>
            <a:r>
              <a:rPr lang="en-US" sz="2200" dirty="0" smtClean="0"/>
              <a:t>New students enroll throughout the year, and because some of these students only arrive in Shanghai a few days before they begin school, an EAL assessment may need to be given within the first two days </a:t>
            </a:r>
            <a:r>
              <a:rPr lang="en-US" sz="2200" dirty="0" smtClean="0"/>
              <a:t>of the student’s start date </a:t>
            </a:r>
            <a:r>
              <a:rPr lang="en-US" sz="2200" dirty="0" smtClean="0"/>
              <a:t>to determine the student’s English language </a:t>
            </a:r>
            <a:r>
              <a:rPr lang="en-US" sz="2200" dirty="0" smtClean="0"/>
              <a:t>abilities.</a:t>
            </a:r>
            <a:endParaRPr lang="en-US" sz="2200" dirty="0" smtClean="0"/>
          </a:p>
          <a:p>
            <a:pPr algn="just"/>
            <a:r>
              <a:rPr lang="en-US" sz="2200" dirty="0" smtClean="0"/>
              <a:t>This often means that new students will remain in the mainstream classroom until they have been assessed and the correct EAL placement is found. Teachers can use this time to get the student acquainted to the classroom, students and procedures. In some cases, EAL can provide work for students, but often students with no English language are unable to complete this work. This is a good time for the student to observe and become familiar with their new surroundings and classmates.</a:t>
            </a:r>
            <a:endParaRPr lang="en-US" sz="2200" dirty="0"/>
          </a:p>
        </p:txBody>
      </p:sp>
    </p:spTree>
    <p:extLst>
      <p:ext uri="{BB962C8B-B14F-4D97-AF65-F5344CB8AC3E}">
        <p14:creationId xmlns:p14="http://schemas.microsoft.com/office/powerpoint/2010/main" val="70048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93" y="188640"/>
            <a:ext cx="7313613" cy="868362"/>
          </a:xfrm>
        </p:spPr>
        <p:txBody>
          <a:bodyPr/>
          <a:lstStyle/>
          <a:p>
            <a:r>
              <a:rPr lang="en-US" dirty="0" smtClean="0"/>
              <a:t>Mainstreaming</a:t>
            </a:r>
            <a:endParaRPr lang="en-US" dirty="0"/>
          </a:p>
        </p:txBody>
      </p:sp>
      <p:sp>
        <p:nvSpPr>
          <p:cNvPr id="3" name="Content Placeholder 2"/>
          <p:cNvSpPr>
            <a:spLocks noGrp="1"/>
          </p:cNvSpPr>
          <p:nvPr>
            <p:ph idx="1"/>
          </p:nvPr>
        </p:nvSpPr>
        <p:spPr>
          <a:xfrm>
            <a:off x="943563" y="836712"/>
            <a:ext cx="7704855" cy="5760640"/>
          </a:xfrm>
        </p:spPr>
        <p:txBody>
          <a:bodyPr>
            <a:noAutofit/>
          </a:bodyPr>
          <a:lstStyle/>
          <a:p>
            <a:pPr algn="just"/>
            <a:r>
              <a:rPr lang="en-US" sz="2200" dirty="0"/>
              <a:t>When an EAL student is ready for M</a:t>
            </a:r>
            <a:r>
              <a:rPr lang="en-US" sz="2200" dirty="0" smtClean="0"/>
              <a:t>ainstream, </a:t>
            </a:r>
            <a:r>
              <a:rPr lang="en-US" sz="2200" dirty="0"/>
              <a:t>the EAL </a:t>
            </a:r>
            <a:r>
              <a:rPr lang="en-US" sz="2200" dirty="0" smtClean="0"/>
              <a:t>teacher will communicate with the </a:t>
            </a:r>
            <a:r>
              <a:rPr lang="en-US" sz="2200" dirty="0"/>
              <a:t>classroom </a:t>
            </a:r>
            <a:r>
              <a:rPr lang="en-US" sz="2200" dirty="0" smtClean="0"/>
              <a:t>teacher.</a:t>
            </a:r>
          </a:p>
          <a:p>
            <a:pPr algn="just"/>
            <a:r>
              <a:rPr lang="en-US" sz="2200" dirty="0" smtClean="0"/>
              <a:t>Questions can include: What </a:t>
            </a:r>
            <a:r>
              <a:rPr lang="en-US" sz="2200" dirty="0"/>
              <a:t>are the PM levels of your current </a:t>
            </a:r>
            <a:r>
              <a:rPr lang="en-US" sz="2200" dirty="0" smtClean="0"/>
              <a:t>students? What </a:t>
            </a:r>
            <a:r>
              <a:rPr lang="en-US" sz="2200" dirty="0"/>
              <a:t>activities are being done in the current unit and when will the unit </a:t>
            </a:r>
            <a:r>
              <a:rPr lang="en-US" sz="2200" dirty="0" smtClean="0"/>
              <a:t>conclude? Can </a:t>
            </a:r>
            <a:r>
              <a:rPr lang="en-US" sz="2200" dirty="0"/>
              <a:t>we review some writing samples of your students’ recent </a:t>
            </a:r>
            <a:r>
              <a:rPr lang="en-US" sz="2200" dirty="0" smtClean="0"/>
              <a:t>work? </a:t>
            </a:r>
          </a:p>
          <a:p>
            <a:pPr algn="just"/>
            <a:r>
              <a:rPr lang="en-US" sz="2200" dirty="0"/>
              <a:t>T</a:t>
            </a:r>
            <a:r>
              <a:rPr lang="en-US" sz="2200" dirty="0" smtClean="0"/>
              <a:t>eachers </a:t>
            </a:r>
            <a:r>
              <a:rPr lang="en-US" sz="2200" dirty="0" smtClean="0"/>
              <a:t>will work together </a:t>
            </a:r>
            <a:r>
              <a:rPr lang="en-US" sz="2200" dirty="0"/>
              <a:t>to make sure that movement is at a good time. This will usually be when a new unit is beginning. </a:t>
            </a:r>
            <a:endParaRPr lang="en-US" sz="2200" dirty="0" smtClean="0"/>
          </a:p>
          <a:p>
            <a:pPr algn="just"/>
            <a:r>
              <a:rPr lang="en-US" sz="2200" dirty="0" smtClean="0"/>
              <a:t>Teachers will also discuss common goals and strategies to best help the student acclimate into the mainstream classroom. </a:t>
            </a:r>
            <a:r>
              <a:rPr lang="en-US" sz="2200" dirty="0" smtClean="0"/>
              <a:t>Communication and cooperation </a:t>
            </a:r>
            <a:r>
              <a:rPr lang="en-US" sz="2200" dirty="0" smtClean="0"/>
              <a:t>is key! </a:t>
            </a:r>
          </a:p>
        </p:txBody>
      </p:sp>
    </p:spTree>
    <p:extLst>
      <p:ext uri="{BB962C8B-B14F-4D97-AF65-F5344CB8AC3E}">
        <p14:creationId xmlns:p14="http://schemas.microsoft.com/office/powerpoint/2010/main" val="97885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397" y="188640"/>
            <a:ext cx="6589199" cy="792088"/>
          </a:xfrm>
        </p:spPr>
        <p:txBody>
          <a:bodyPr/>
          <a:lstStyle/>
          <a:p>
            <a:r>
              <a:rPr lang="en-US" dirty="0" smtClean="0"/>
              <a:t>Mainstreaming Continued </a:t>
            </a:r>
            <a:endParaRPr lang="en-US" dirty="0"/>
          </a:p>
        </p:txBody>
      </p:sp>
      <p:sp>
        <p:nvSpPr>
          <p:cNvPr id="3" name="Content Placeholder 2"/>
          <p:cNvSpPr>
            <a:spLocks noGrp="1"/>
          </p:cNvSpPr>
          <p:nvPr>
            <p:ph idx="1"/>
          </p:nvPr>
        </p:nvSpPr>
        <p:spPr>
          <a:xfrm>
            <a:off x="899592" y="1196752"/>
            <a:ext cx="7920879" cy="5400600"/>
          </a:xfrm>
        </p:spPr>
        <p:txBody>
          <a:bodyPr>
            <a:noAutofit/>
          </a:bodyPr>
          <a:lstStyle/>
          <a:p>
            <a:pPr algn="just"/>
            <a:r>
              <a:rPr lang="en-US" sz="2200" dirty="0"/>
              <a:t>When a student is Mainstreamed, an English proficiency test (MACII Form B) will be completed with the student, a movement form will be completed, and the movement form with the results will be passed to the classroom teacher and the Student Support </a:t>
            </a:r>
            <a:r>
              <a:rPr lang="en-US" sz="2200" dirty="0" smtClean="0"/>
              <a:t>and Wellness Coordinator</a:t>
            </a:r>
            <a:r>
              <a:rPr lang="en-US" sz="2200" dirty="0"/>
              <a:t>. </a:t>
            </a:r>
            <a:endParaRPr lang="en-US" sz="2200" dirty="0" smtClean="0"/>
          </a:p>
          <a:p>
            <a:pPr algn="just"/>
            <a:r>
              <a:rPr lang="en-US" sz="2200" dirty="0" smtClean="0"/>
              <a:t>An </a:t>
            </a:r>
            <a:r>
              <a:rPr lang="en-US" sz="2200" dirty="0"/>
              <a:t>EAL Mainstream letter completed by the EAL teacher will be used to inform parents of their child’s advancement to Mainstream. Parents will be invited to attend an assembly in which their child will receive an award for advancing to Mainstream English. </a:t>
            </a:r>
          </a:p>
          <a:p>
            <a:pPr algn="just"/>
            <a:r>
              <a:rPr lang="en-US" sz="2200" dirty="0"/>
              <a:t>When moving students to Mainstream for the following school year in May or after the last unit has begun, students will remain in their EAL classroom until the end of the year.</a:t>
            </a:r>
          </a:p>
        </p:txBody>
      </p:sp>
    </p:spTree>
    <p:extLst>
      <p:ext uri="{BB962C8B-B14F-4D97-AF65-F5344CB8AC3E}">
        <p14:creationId xmlns:p14="http://schemas.microsoft.com/office/powerpoint/2010/main" val="19707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81621"/>
            <a:ext cx="3816424" cy="869006"/>
          </a:xfrm>
        </p:spPr>
        <p:txBody>
          <a:bodyPr/>
          <a:lstStyle/>
          <a:p>
            <a:r>
              <a:rPr lang="en-US" dirty="0" smtClean="0"/>
              <a:t> Mainstreamed</a:t>
            </a:r>
            <a:endParaRPr lang="en-US" dirty="0"/>
          </a:p>
        </p:txBody>
      </p:sp>
      <p:sp>
        <p:nvSpPr>
          <p:cNvPr id="3" name="Content Placeholder 2"/>
          <p:cNvSpPr>
            <a:spLocks noGrp="1"/>
          </p:cNvSpPr>
          <p:nvPr>
            <p:ph idx="1"/>
          </p:nvPr>
        </p:nvSpPr>
        <p:spPr>
          <a:xfrm>
            <a:off x="1115616" y="1464620"/>
            <a:ext cx="6591985" cy="3777622"/>
          </a:xfrm>
        </p:spPr>
        <p:txBody>
          <a:bodyPr>
            <a:normAutofit/>
          </a:bodyPr>
          <a:lstStyle/>
          <a:p>
            <a:r>
              <a:rPr lang="en-US" sz="2200" dirty="0" smtClean="0"/>
              <a:t>Once a student is mainstreamed they may need support and extra attention as they adjust to the mainstream literacy classroom. </a:t>
            </a:r>
            <a:r>
              <a:rPr lang="en-US" sz="2200" dirty="0"/>
              <a:t>T</a:t>
            </a:r>
            <a:r>
              <a:rPr lang="en-US" sz="2200" dirty="0" smtClean="0"/>
              <a:t>he </a:t>
            </a:r>
            <a:r>
              <a:rPr lang="en-US" sz="2200" dirty="0" smtClean="0"/>
              <a:t>EAL teacher and the classroom teacher will work together to determine if this support is appropriate.</a:t>
            </a:r>
            <a:endParaRPr lang="en-US" sz="2200" dirty="0"/>
          </a:p>
        </p:txBody>
      </p:sp>
      <p:pic>
        <p:nvPicPr>
          <p:cNvPr id="7" name="Picture 6"/>
          <p:cNvPicPr>
            <a:picLocks noChangeAspect="1"/>
          </p:cNvPicPr>
          <p:nvPr/>
        </p:nvPicPr>
        <p:blipFill>
          <a:blip r:embed="rId3"/>
          <a:stretch>
            <a:fillRect/>
          </a:stretch>
        </p:blipFill>
        <p:spPr>
          <a:xfrm>
            <a:off x="2339752" y="4077072"/>
            <a:ext cx="3672408" cy="2393186"/>
          </a:xfrm>
          <a:prstGeom prst="rect">
            <a:avLst/>
          </a:prstGeom>
          <a:ln w="38100" cmpd="sng">
            <a:solidFill>
              <a:srgbClr val="FF0000"/>
            </a:solidFill>
          </a:ln>
        </p:spPr>
      </p:pic>
    </p:spTree>
    <p:extLst>
      <p:ext uri="{BB962C8B-B14F-4D97-AF65-F5344CB8AC3E}">
        <p14:creationId xmlns:p14="http://schemas.microsoft.com/office/powerpoint/2010/main" val="97949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523757"/>
            <a:ext cx="4104456" cy="868362"/>
          </a:xfrm>
        </p:spPr>
        <p:txBody>
          <a:bodyPr/>
          <a:lstStyle/>
          <a:p>
            <a:r>
              <a:rPr lang="en-US" dirty="0" smtClean="0"/>
              <a:t>EAL True or False:</a:t>
            </a:r>
            <a:endParaRPr lang="en-US" dirty="0"/>
          </a:p>
        </p:txBody>
      </p:sp>
      <p:sp>
        <p:nvSpPr>
          <p:cNvPr id="4" name="Rectangle 3"/>
          <p:cNvSpPr/>
          <p:nvPr/>
        </p:nvSpPr>
        <p:spPr>
          <a:xfrm>
            <a:off x="899592" y="1268760"/>
            <a:ext cx="7920880" cy="3970318"/>
          </a:xfrm>
          <a:prstGeom prst="rect">
            <a:avLst/>
          </a:prstGeom>
        </p:spPr>
        <p:txBody>
          <a:bodyPr wrap="square">
            <a:spAutoFit/>
          </a:bodyPr>
          <a:lstStyle/>
          <a:p>
            <a:pPr marL="457200" indent="-457200">
              <a:buFont typeface="+mj-lt"/>
              <a:buAutoNum type="arabicPeriod"/>
            </a:pPr>
            <a:r>
              <a:rPr lang="en-US" dirty="0">
                <a:latin typeface="+mj-lt"/>
              </a:rPr>
              <a:t>EAL teachers often provide coverage in emergency absences or situations. </a:t>
            </a:r>
            <a:r>
              <a:rPr lang="en-US" dirty="0" smtClean="0">
                <a:solidFill>
                  <a:srgbClr val="0070C0"/>
                </a:solidFill>
                <a:latin typeface="+mj-lt"/>
              </a:rPr>
              <a:t>True</a:t>
            </a:r>
            <a:endParaRPr lang="en-US" dirty="0">
              <a:solidFill>
                <a:srgbClr val="0070C0"/>
              </a:solidFill>
              <a:latin typeface="+mj-lt"/>
            </a:endParaRPr>
          </a:p>
          <a:p>
            <a:pPr marL="457200" indent="-457200">
              <a:lnSpc>
                <a:spcPct val="100000"/>
              </a:lnSpc>
              <a:buFont typeface="+mj-lt"/>
              <a:buAutoNum type="arabicPeriod"/>
            </a:pPr>
            <a:r>
              <a:rPr lang="en-US" dirty="0">
                <a:latin typeface="+mj-lt"/>
              </a:rPr>
              <a:t>EAL teachers teach a </a:t>
            </a:r>
            <a:r>
              <a:rPr lang="en-US" dirty="0" smtClean="0">
                <a:latin typeface="+mj-lt"/>
              </a:rPr>
              <a:t>modified </a:t>
            </a:r>
            <a:r>
              <a:rPr lang="en-US" dirty="0">
                <a:latin typeface="+mj-lt"/>
              </a:rPr>
              <a:t>version of our English curriculum. </a:t>
            </a:r>
            <a:r>
              <a:rPr lang="en-US" dirty="0">
                <a:solidFill>
                  <a:srgbClr val="0070C0"/>
                </a:solidFill>
                <a:latin typeface="+mj-lt"/>
              </a:rPr>
              <a:t>True</a:t>
            </a:r>
          </a:p>
          <a:p>
            <a:pPr marL="457200" indent="-457200">
              <a:lnSpc>
                <a:spcPct val="130000"/>
              </a:lnSpc>
              <a:buFont typeface="+mj-lt"/>
              <a:buAutoNum type="arabicPeriod"/>
            </a:pPr>
            <a:r>
              <a:rPr lang="en-US" dirty="0">
                <a:latin typeface="+mj-lt"/>
              </a:rPr>
              <a:t>EAL teachers have a teaching partner. </a:t>
            </a:r>
            <a:r>
              <a:rPr lang="en-US" dirty="0">
                <a:solidFill>
                  <a:srgbClr val="FF0000"/>
                </a:solidFill>
                <a:latin typeface="+mj-lt"/>
              </a:rPr>
              <a:t>False</a:t>
            </a:r>
          </a:p>
          <a:p>
            <a:pPr marL="457200" indent="-457200">
              <a:lnSpc>
                <a:spcPct val="130000"/>
              </a:lnSpc>
              <a:buFont typeface="+mj-lt"/>
              <a:buAutoNum type="arabicPeriod"/>
            </a:pPr>
            <a:r>
              <a:rPr lang="en-US" dirty="0">
                <a:latin typeface="+mj-lt"/>
              </a:rPr>
              <a:t>There are 10 EAL teachers in Primary. </a:t>
            </a:r>
            <a:r>
              <a:rPr lang="en-US" dirty="0">
                <a:solidFill>
                  <a:srgbClr val="FF0000"/>
                </a:solidFill>
                <a:latin typeface="+mj-lt"/>
              </a:rPr>
              <a:t>False</a:t>
            </a:r>
          </a:p>
          <a:p>
            <a:pPr marL="457200" indent="-457200">
              <a:lnSpc>
                <a:spcPct val="130000"/>
              </a:lnSpc>
              <a:buFont typeface="+mj-lt"/>
              <a:buAutoNum type="arabicPeriod" startAt="5"/>
            </a:pPr>
            <a:r>
              <a:rPr lang="en-US" dirty="0">
                <a:latin typeface="+mj-lt"/>
              </a:rPr>
              <a:t>EAL teachers have a full schedule. </a:t>
            </a:r>
            <a:r>
              <a:rPr lang="en-US" dirty="0">
                <a:solidFill>
                  <a:srgbClr val="0070C0"/>
                </a:solidFill>
                <a:latin typeface="+mj-lt"/>
              </a:rPr>
              <a:t>True</a:t>
            </a:r>
          </a:p>
          <a:p>
            <a:pPr marL="457200" indent="-457200">
              <a:lnSpc>
                <a:spcPct val="130000"/>
              </a:lnSpc>
              <a:buFont typeface="+mj-lt"/>
              <a:buAutoNum type="arabicPeriod" startAt="5"/>
            </a:pPr>
            <a:r>
              <a:rPr lang="en-US" dirty="0">
                <a:latin typeface="+mj-lt"/>
              </a:rPr>
              <a:t>EAL teachers love to hear success stories about their EAL students. </a:t>
            </a:r>
            <a:r>
              <a:rPr lang="en-US" dirty="0">
                <a:solidFill>
                  <a:srgbClr val="0070C0"/>
                </a:solidFill>
                <a:latin typeface="+mj-lt"/>
              </a:rPr>
              <a:t>True</a:t>
            </a:r>
          </a:p>
        </p:txBody>
      </p:sp>
      <p:sp>
        <p:nvSpPr>
          <p:cNvPr id="7" name="TextBox 6"/>
          <p:cNvSpPr txBox="1"/>
          <p:nvPr/>
        </p:nvSpPr>
        <p:spPr>
          <a:xfrm>
            <a:off x="4279900" y="5549900"/>
            <a:ext cx="1228204" cy="461665"/>
          </a:xfrm>
          <a:prstGeom prst="rect">
            <a:avLst/>
          </a:prstGeom>
          <a:noFill/>
        </p:spPr>
        <p:txBody>
          <a:bodyPr wrap="square" rtlCol="0">
            <a:spAutoFit/>
          </a:bodyPr>
          <a:lstStyle/>
          <a:p>
            <a:pPr>
              <a:lnSpc>
                <a:spcPct val="100000"/>
              </a:lnSpc>
            </a:pPr>
            <a:endParaRPr lang="en-US" dirty="0">
              <a:solidFill>
                <a:srgbClr val="0070C0"/>
              </a:solidFill>
            </a:endParaRPr>
          </a:p>
        </p:txBody>
      </p:sp>
    </p:spTree>
    <p:extLst>
      <p:ext uri="{BB962C8B-B14F-4D97-AF65-F5344CB8AC3E}">
        <p14:creationId xmlns:p14="http://schemas.microsoft.com/office/powerpoint/2010/main" val="292524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589199" cy="864096"/>
          </a:xfrm>
        </p:spPr>
        <p:txBody>
          <a:bodyPr/>
          <a:lstStyle/>
          <a:p>
            <a:r>
              <a:rPr lang="en-US" dirty="0" smtClean="0"/>
              <a:t>ESL Course for all Teachers</a:t>
            </a:r>
            <a:endParaRPr lang="en-US" dirty="0"/>
          </a:p>
        </p:txBody>
      </p:sp>
      <p:sp>
        <p:nvSpPr>
          <p:cNvPr id="3" name="Content Placeholder 2"/>
          <p:cNvSpPr>
            <a:spLocks noGrp="1"/>
          </p:cNvSpPr>
          <p:nvPr>
            <p:ph idx="1"/>
          </p:nvPr>
        </p:nvSpPr>
        <p:spPr>
          <a:xfrm>
            <a:off x="1331640" y="1149831"/>
            <a:ext cx="7416824" cy="5163694"/>
          </a:xfrm>
        </p:spPr>
        <p:txBody>
          <a:bodyPr>
            <a:noAutofit/>
          </a:bodyPr>
          <a:lstStyle/>
          <a:p>
            <a:r>
              <a:rPr lang="en-US" sz="2400" dirty="0" smtClean="0"/>
              <a:t>New staff and staff that have not taken these courses:</a:t>
            </a:r>
          </a:p>
          <a:p>
            <a:r>
              <a:rPr lang="en-US" sz="2400" dirty="0" smtClean="0"/>
              <a:t>They will be offered in Semester 2</a:t>
            </a:r>
          </a:p>
          <a:p>
            <a:r>
              <a:rPr lang="en-US" sz="2400" dirty="0" smtClean="0"/>
              <a:t>Melissa </a:t>
            </a:r>
            <a:r>
              <a:rPr lang="en-US" sz="2400" dirty="0" smtClean="0"/>
              <a:t>Shaw and Kathleen Wu </a:t>
            </a:r>
            <a:r>
              <a:rPr lang="en-US" sz="2400" dirty="0" smtClean="0"/>
              <a:t>will facilitate the ECE and Years 1 and 2 course: Teaching in a Multilingual Context</a:t>
            </a:r>
          </a:p>
          <a:p>
            <a:r>
              <a:rPr lang="en-US" sz="2400" dirty="0" smtClean="0"/>
              <a:t>Andrea </a:t>
            </a:r>
            <a:r>
              <a:rPr lang="en-US" sz="2400" dirty="0" err="1" smtClean="0"/>
              <a:t>Griego</a:t>
            </a:r>
            <a:r>
              <a:rPr lang="en-US" sz="2400" dirty="0" smtClean="0"/>
              <a:t> and Jamie </a:t>
            </a:r>
            <a:r>
              <a:rPr lang="en-US" sz="2400" dirty="0" err="1" smtClean="0"/>
              <a:t>Hoel</a:t>
            </a:r>
            <a:r>
              <a:rPr lang="en-US" sz="2400" dirty="0" smtClean="0"/>
              <a:t> </a:t>
            </a:r>
            <a:r>
              <a:rPr lang="en-US" sz="2400" dirty="0" smtClean="0"/>
              <a:t>will facilitate the Upper </a:t>
            </a:r>
            <a:r>
              <a:rPr lang="en-US" sz="2400" dirty="0"/>
              <a:t>P</a:t>
            </a:r>
            <a:r>
              <a:rPr lang="en-US" sz="2400" dirty="0" smtClean="0"/>
              <a:t>rimary course (Y3-6) : Teaching ESL students in Mainstream Classrooms</a:t>
            </a:r>
          </a:p>
          <a:p>
            <a:r>
              <a:rPr lang="en-US" sz="2400" dirty="0" smtClean="0"/>
              <a:t>This is a Foundation initiative and all YCIS schools are making this a priority.</a:t>
            </a:r>
            <a:endParaRPr lang="en-US" sz="2400" dirty="0"/>
          </a:p>
        </p:txBody>
      </p:sp>
    </p:spTree>
    <p:extLst>
      <p:ext uri="{BB962C8B-B14F-4D97-AF65-F5344CB8AC3E}">
        <p14:creationId xmlns:p14="http://schemas.microsoft.com/office/powerpoint/2010/main" val="125878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32656"/>
            <a:ext cx="5328592" cy="868362"/>
          </a:xfrm>
        </p:spPr>
        <p:txBody>
          <a:bodyPr/>
          <a:lstStyle/>
          <a:p>
            <a:r>
              <a:rPr lang="en-US" dirty="0" smtClean="0"/>
              <a:t>We are here to help….</a:t>
            </a:r>
            <a:endParaRPr lang="en-US" dirty="0"/>
          </a:p>
        </p:txBody>
      </p:sp>
      <p:sp>
        <p:nvSpPr>
          <p:cNvPr id="3" name="Content Placeholder 2"/>
          <p:cNvSpPr>
            <a:spLocks noGrp="1"/>
          </p:cNvSpPr>
          <p:nvPr>
            <p:ph idx="1"/>
          </p:nvPr>
        </p:nvSpPr>
        <p:spPr>
          <a:xfrm>
            <a:off x="899592" y="1340768"/>
            <a:ext cx="7313613" cy="4824536"/>
          </a:xfrm>
        </p:spPr>
        <p:txBody>
          <a:bodyPr>
            <a:normAutofit/>
          </a:bodyPr>
          <a:lstStyle/>
          <a:p>
            <a:r>
              <a:rPr lang="en-US" sz="2400" dirty="0" smtClean="0"/>
              <a:t>Remember that if you have any questions or concerns regarding one of your EAL students, please email or set up a time to meet with their EAL teacher.</a:t>
            </a:r>
          </a:p>
          <a:p>
            <a:r>
              <a:rPr lang="en-US" sz="2400" dirty="0" smtClean="0"/>
              <a:t>Please let us know if you believe your EAL student is ready for Mainstream.</a:t>
            </a:r>
          </a:p>
          <a:p>
            <a:r>
              <a:rPr lang="en-US" sz="2400" dirty="0" smtClean="0"/>
              <a:t>Any questions about our </a:t>
            </a:r>
            <a:r>
              <a:rPr lang="en-US" sz="2400" dirty="0" err="1" smtClean="0"/>
              <a:t>programme</a:t>
            </a:r>
            <a:r>
              <a:rPr lang="en-US" sz="2400" dirty="0" smtClean="0"/>
              <a:t>? Please contact </a:t>
            </a:r>
            <a:r>
              <a:rPr lang="en-US" sz="2400" dirty="0" smtClean="0"/>
              <a:t>Kathleen Wu</a:t>
            </a:r>
            <a:r>
              <a:rPr lang="en-US" sz="2400" dirty="0" smtClean="0"/>
              <a:t> </a:t>
            </a:r>
            <a:r>
              <a:rPr lang="en-US" sz="2400" dirty="0" smtClean="0"/>
              <a:t>by email or come see </a:t>
            </a:r>
            <a:r>
              <a:rPr lang="en-US" sz="2400" dirty="0" smtClean="0"/>
              <a:t>me</a:t>
            </a:r>
            <a:r>
              <a:rPr lang="en-US" sz="2400" dirty="0" smtClean="0"/>
              <a:t>.</a:t>
            </a:r>
            <a:endParaRPr lang="en-US" sz="2400" dirty="0" smtClean="0"/>
          </a:p>
          <a:p>
            <a:pPr algn="ctr"/>
            <a:r>
              <a:rPr lang="en-US" sz="2800" dirty="0" smtClean="0"/>
              <a:t>Thank you YCIS teachers!!!!!</a:t>
            </a:r>
            <a:endParaRPr lang="en-US" sz="2800" dirty="0"/>
          </a:p>
          <a:p>
            <a:endParaRPr lang="en-US" sz="2800" dirty="0" smtClean="0"/>
          </a:p>
        </p:txBody>
      </p:sp>
    </p:spTree>
    <p:extLst>
      <p:ext uri="{BB962C8B-B14F-4D97-AF65-F5344CB8AC3E}">
        <p14:creationId xmlns:p14="http://schemas.microsoft.com/office/powerpoint/2010/main" val="410153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72" y="116632"/>
            <a:ext cx="5291095" cy="788666"/>
          </a:xfrm>
        </p:spPr>
        <p:txBody>
          <a:bodyPr/>
          <a:lstStyle/>
          <a:p>
            <a:r>
              <a:rPr lang="en-US" dirty="0" smtClean="0"/>
              <a:t>YCIS Language Policy</a:t>
            </a:r>
            <a:endParaRPr lang="en-US" dirty="0"/>
          </a:p>
        </p:txBody>
      </p:sp>
      <p:sp>
        <p:nvSpPr>
          <p:cNvPr id="3" name="Content Placeholder 2"/>
          <p:cNvSpPr>
            <a:spLocks noGrp="1"/>
          </p:cNvSpPr>
          <p:nvPr>
            <p:ph idx="1"/>
          </p:nvPr>
        </p:nvSpPr>
        <p:spPr>
          <a:xfrm>
            <a:off x="1163722" y="1196752"/>
            <a:ext cx="7440726" cy="5400600"/>
          </a:xfrm>
        </p:spPr>
        <p:txBody>
          <a:bodyPr>
            <a:normAutofit/>
          </a:bodyPr>
          <a:lstStyle/>
          <a:p>
            <a:r>
              <a:rPr lang="en-US" sz="3600" b="1" dirty="0" smtClean="0"/>
              <a:t>Rationale-</a:t>
            </a:r>
          </a:p>
          <a:p>
            <a:pPr marL="0" indent="0">
              <a:buNone/>
            </a:pPr>
            <a:r>
              <a:rPr lang="en-US" sz="2800" dirty="0" smtClean="0"/>
              <a:t>“YCIS recognizes that learners must be proficient in the academic language of instruction if they are to have successful access to the curriculum.”</a:t>
            </a:r>
          </a:p>
          <a:p>
            <a:r>
              <a:rPr lang="en-US" sz="3600" b="1" dirty="0"/>
              <a:t>Operational Guidelines</a:t>
            </a:r>
          </a:p>
          <a:p>
            <a:pPr marL="0" indent="0">
              <a:buNone/>
            </a:pPr>
            <a:r>
              <a:rPr lang="en-US" sz="2800" dirty="0"/>
              <a:t>“All YCIS subject teachers shall also be considered as ‘language teachers’.”</a:t>
            </a:r>
          </a:p>
          <a:p>
            <a:pPr marL="0" indent="0">
              <a:buNone/>
            </a:pPr>
            <a:endParaRPr lang="en-US" b="1" dirty="0"/>
          </a:p>
        </p:txBody>
      </p:sp>
    </p:spTree>
    <p:extLst>
      <p:ext uri="{BB962C8B-B14F-4D97-AF65-F5344CB8AC3E}">
        <p14:creationId xmlns:p14="http://schemas.microsoft.com/office/powerpoint/2010/main" val="299645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89921" y="260648"/>
            <a:ext cx="6516961" cy="1187152"/>
          </a:xfrm>
          <a:ln>
            <a:noFill/>
          </a:ln>
        </p:spPr>
        <p:txBody>
          <a:bodyPr/>
          <a:lstStyle/>
          <a:p>
            <a:pPr eaLnBrk="1" hangingPunct="1"/>
            <a:r>
              <a:rPr lang="en-US" dirty="0"/>
              <a:t>EAL at </a:t>
            </a:r>
            <a:r>
              <a:rPr lang="en-US" dirty="0" smtClean="0"/>
              <a:t>YCIS Shanghai </a:t>
            </a:r>
            <a:br>
              <a:rPr lang="en-US" dirty="0" smtClean="0"/>
            </a:br>
            <a:r>
              <a:rPr lang="en-US" sz="3200" dirty="0" smtClean="0"/>
              <a:t>Regency Park/Century Park</a:t>
            </a:r>
          </a:p>
        </p:txBody>
      </p:sp>
      <p:sp>
        <p:nvSpPr>
          <p:cNvPr id="7171" name="Rectangle 3"/>
          <p:cNvSpPr>
            <a:spLocks noGrp="1" noChangeArrowheads="1"/>
          </p:cNvSpPr>
          <p:nvPr>
            <p:ph idx="1"/>
          </p:nvPr>
        </p:nvSpPr>
        <p:spPr>
          <a:xfrm>
            <a:off x="899592" y="1700808"/>
            <a:ext cx="7929230" cy="4680520"/>
          </a:xfrm>
        </p:spPr>
        <p:txBody>
          <a:bodyPr>
            <a:normAutofit fontScale="25000" lnSpcReduction="20000"/>
          </a:bodyPr>
          <a:lstStyle/>
          <a:p>
            <a:r>
              <a:rPr lang="en-US" sz="9600" dirty="0" smtClean="0"/>
              <a:t> </a:t>
            </a:r>
            <a:r>
              <a:rPr lang="en-US" sz="12800" dirty="0"/>
              <a:t>5</a:t>
            </a:r>
            <a:r>
              <a:rPr lang="en-US" sz="12800" dirty="0" smtClean="0"/>
              <a:t> EAL teachers </a:t>
            </a:r>
            <a:r>
              <a:rPr lang="en-US" sz="12800" dirty="0"/>
              <a:t>teaching in </a:t>
            </a:r>
            <a:r>
              <a:rPr lang="en-US" sz="12800" dirty="0" smtClean="0"/>
              <a:t>Years 1-5  </a:t>
            </a:r>
          </a:p>
          <a:p>
            <a:pPr>
              <a:buFont typeface="Arial"/>
              <a:buChar char="•"/>
            </a:pPr>
            <a:r>
              <a:rPr lang="en-US" sz="8800" dirty="0" smtClean="0"/>
              <a:t>Ginger Hsieh, Kathleen Wu, Robert Cooke, Joshua </a:t>
            </a:r>
            <a:r>
              <a:rPr lang="en-US" sz="8800" dirty="0" smtClean="0"/>
              <a:t>Williams </a:t>
            </a:r>
            <a:r>
              <a:rPr lang="en-US" sz="8800" dirty="0" smtClean="0"/>
              <a:t>&amp;  Karen Franklin</a:t>
            </a:r>
          </a:p>
          <a:p>
            <a:pPr>
              <a:buFont typeface="Arial"/>
              <a:buChar char="•"/>
            </a:pPr>
            <a:r>
              <a:rPr lang="en-US" sz="12800" dirty="0" smtClean="0"/>
              <a:t>1 EAL/LR teacher teaching in Year 6</a:t>
            </a:r>
          </a:p>
          <a:p>
            <a:pPr>
              <a:buFont typeface="Arial" charset="0"/>
              <a:buChar char="•"/>
            </a:pPr>
            <a:r>
              <a:rPr lang="en-US" sz="8800" dirty="0" smtClean="0"/>
              <a:t>Colin Gallagher </a:t>
            </a:r>
          </a:p>
          <a:p>
            <a:r>
              <a:rPr lang="en-US" sz="12800" dirty="0" smtClean="0"/>
              <a:t>Additional instructors</a:t>
            </a:r>
          </a:p>
          <a:p>
            <a:pPr eaLnBrk="1" hangingPunct="1">
              <a:buFont typeface="Arial"/>
              <a:buChar char="•"/>
            </a:pPr>
            <a:r>
              <a:rPr lang="en-US" sz="8800" dirty="0" smtClean="0"/>
              <a:t>Coordinator John </a:t>
            </a:r>
            <a:r>
              <a:rPr lang="en-US" sz="8800" dirty="0" err="1" smtClean="0"/>
              <a:t>McEnhill</a:t>
            </a:r>
            <a:endParaRPr lang="en-US" sz="8800" dirty="0" smtClean="0"/>
          </a:p>
          <a:p>
            <a:pPr eaLnBrk="1" hangingPunct="1">
              <a:buFont typeface="Arial"/>
              <a:buChar char="•"/>
            </a:pPr>
            <a:r>
              <a:rPr lang="en-US" sz="8800" dirty="0" smtClean="0"/>
              <a:t>Coordinator Melissa Shaw</a:t>
            </a:r>
          </a:p>
          <a:p>
            <a:pPr eaLnBrk="1" hangingPunct="1">
              <a:buFont typeface="Arial"/>
              <a:buChar char="•"/>
            </a:pPr>
            <a:r>
              <a:rPr lang="en-US" sz="8800" dirty="0" smtClean="0"/>
              <a:t>Coordinator Andrea </a:t>
            </a:r>
            <a:r>
              <a:rPr lang="en-US" sz="8800" dirty="0" err="1" smtClean="0"/>
              <a:t>Griego</a:t>
            </a:r>
            <a:endParaRPr lang="en-US" sz="8800" dirty="0" smtClean="0"/>
          </a:p>
          <a:p>
            <a:pPr eaLnBrk="1" hangingPunct="1">
              <a:buFont typeface="Wingdings 3" pitchFamily="18" charset="2"/>
              <a:buNone/>
            </a:pPr>
            <a:endParaRPr lang="en-US" dirty="0" smtClean="0"/>
          </a:p>
          <a:p>
            <a:pPr eaLnBrk="1" hangingPunct="1">
              <a:buFont typeface="Wingdings 3" pitchFamily="18" charset="2"/>
              <a:buNone/>
            </a:pPr>
            <a:r>
              <a:rPr lang="en-US" dirty="0" smtClean="0"/>
              <a:t>	</a:t>
            </a:r>
          </a:p>
          <a:p>
            <a:pPr eaLnBrk="1" hangingPunct="1">
              <a:buFont typeface="Wingdings 3" pitchFamily="18" charset="2"/>
              <a:buNone/>
            </a:pPr>
            <a:endParaRPr lang="en-US" dirty="0" smtClean="0"/>
          </a:p>
        </p:txBody>
      </p:sp>
      <p:graphicFrame>
        <p:nvGraphicFramePr>
          <p:cNvPr id="3074" name="Object 4"/>
          <p:cNvGraphicFramePr>
            <a:graphicFrameLocks/>
          </p:cNvGraphicFramePr>
          <p:nvPr/>
        </p:nvGraphicFramePr>
        <p:xfrm>
          <a:off x="0" y="304800"/>
          <a:ext cx="1295400" cy="1143000"/>
        </p:xfrm>
        <a:graphic>
          <a:graphicData uri="http://schemas.openxmlformats.org/presentationml/2006/ole">
            <mc:AlternateContent xmlns:mc="http://schemas.openxmlformats.org/markup-compatibility/2006">
              <mc:Choice xmlns:v="urn:schemas-microsoft-com:vml" Requires="v">
                <p:oleObj spid="_x0000_s28867" name="Clip" r:id="rId3" imgW="3974400" imgH="3468960" progId="">
                  <p:embed/>
                </p:oleObj>
              </mc:Choice>
              <mc:Fallback>
                <p:oleObj name="Clip" r:id="rId3" imgW="3974400" imgH="346896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1295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305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outHorizontal)">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20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20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2" fill="hold" grpId="0" nodeType="after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 calcmode="lin" valueType="num">
                                      <p:cBhvr additive="base">
                                        <p:cTn id="22" dur="20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grpId="0" nodeType="after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additive="base">
                                        <p:cTn id="27" dur="20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additive="base">
                                        <p:cTn id="33" dur="20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7171">
                                            <p:txEl>
                                              <p:pRg st="5" end="5"/>
                                            </p:txEl>
                                          </p:spTgt>
                                        </p:tgtEl>
                                        <p:attrNameLst>
                                          <p:attrName>style.visibility</p:attrName>
                                        </p:attrNameLst>
                                      </p:cBhvr>
                                      <p:to>
                                        <p:strVal val="visible"/>
                                      </p:to>
                                    </p:set>
                                    <p:anim calcmode="lin" valueType="num">
                                      <p:cBhvr additive="base">
                                        <p:cTn id="38" dur="20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2000" fill="hold"/>
                                        <p:tgtEl>
                                          <p:spTgt spid="7171">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grpId="0" nodeType="afterEffect">
                                  <p:stCondLst>
                                    <p:cond delay="0"/>
                                  </p:stCondLst>
                                  <p:childTnLst>
                                    <p:set>
                                      <p:cBhvr>
                                        <p:cTn id="47" dur="1" fill="hold">
                                          <p:stCondLst>
                                            <p:cond delay="0"/>
                                          </p:stCondLst>
                                        </p:cTn>
                                        <p:tgtEl>
                                          <p:spTgt spid="7171">
                                            <p:txEl>
                                              <p:pRg st="7" end="7"/>
                                            </p:txEl>
                                          </p:spTgt>
                                        </p:tgtEl>
                                        <p:attrNameLst>
                                          <p:attrName>style.visibility</p:attrName>
                                        </p:attrNameLst>
                                      </p:cBhvr>
                                      <p:to>
                                        <p:strVal val="visible"/>
                                      </p:to>
                                    </p:set>
                                    <p:anim calcmode="lin" valueType="num">
                                      <p:cBhvr additive="base">
                                        <p:cTn id="48" dur="2000" fill="hold"/>
                                        <p:tgtEl>
                                          <p:spTgt spid="7171">
                                            <p:txEl>
                                              <p:pRg st="7" end="7"/>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171">
                                            <p:txEl>
                                              <p:pRg st="9" end="9"/>
                                            </p:txEl>
                                          </p:spTgt>
                                        </p:tgtEl>
                                        <p:attrNameLst>
                                          <p:attrName>style.visibility</p:attrName>
                                        </p:attrNameLst>
                                      </p:cBhvr>
                                      <p:to>
                                        <p:strVal val="visible"/>
                                      </p:to>
                                    </p:set>
                                    <p:anim calcmode="lin" valueType="num">
                                      <p:cBhvr additive="base">
                                        <p:cTn id="54" dur="2000" fill="hold"/>
                                        <p:tgtEl>
                                          <p:spTgt spid="7171">
                                            <p:txEl>
                                              <p:pRg st="9" end="9"/>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71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688461" cy="864096"/>
          </a:xfrm>
        </p:spPr>
        <p:txBody>
          <a:bodyPr/>
          <a:lstStyle/>
          <a:p>
            <a:r>
              <a:rPr lang="en-US" sz="4000" dirty="0" smtClean="0"/>
              <a:t>EAL at </a:t>
            </a:r>
            <a:r>
              <a:rPr lang="en-US" sz="4000" dirty="0" smtClean="0"/>
              <a:t>YCIS </a:t>
            </a:r>
            <a:r>
              <a:rPr lang="en-US" sz="4000" dirty="0" err="1" smtClean="0"/>
              <a:t>Pudong</a:t>
            </a:r>
            <a:r>
              <a:rPr lang="en-US" sz="4000" dirty="0" smtClean="0"/>
              <a:t> Primary</a:t>
            </a:r>
            <a:endParaRPr lang="en-US" sz="3000" dirty="0">
              <a:latin typeface="黑体" panose="02010600030101010101" pitchFamily="2" charset="-122"/>
              <a:ea typeface="黑体" panose="02010600030101010101" pitchFamily="2" charset="-122"/>
            </a:endParaRPr>
          </a:p>
        </p:txBody>
      </p:sp>
      <p:sp>
        <p:nvSpPr>
          <p:cNvPr id="3" name="Content Placeholder 2"/>
          <p:cNvSpPr>
            <a:spLocks noGrp="1"/>
          </p:cNvSpPr>
          <p:nvPr>
            <p:ph idx="1"/>
          </p:nvPr>
        </p:nvSpPr>
        <p:spPr>
          <a:xfrm>
            <a:off x="899592" y="980728"/>
            <a:ext cx="8064896" cy="5688632"/>
          </a:xfrm>
        </p:spPr>
        <p:txBody>
          <a:bodyPr>
            <a:normAutofit/>
          </a:bodyPr>
          <a:lstStyle/>
          <a:p>
            <a:r>
              <a:rPr lang="en-US" dirty="0"/>
              <a:t>Students in the </a:t>
            </a:r>
            <a:r>
              <a:rPr lang="en-US" dirty="0" smtClean="0"/>
              <a:t>Y1-Y5 EAL </a:t>
            </a:r>
            <a:r>
              <a:rPr lang="en-US" dirty="0" err="1" smtClean="0"/>
              <a:t>programme</a:t>
            </a:r>
            <a:r>
              <a:rPr lang="en-US" dirty="0" smtClean="0"/>
              <a:t> attend EAL classes during the scheduled English period six times during the week: 5 times in the morning and once in the afternoon. </a:t>
            </a:r>
            <a:r>
              <a:rPr lang="en-US" i="1" dirty="0" smtClean="0"/>
              <a:t>Exception being Y1 which have a longer literacy period. </a:t>
            </a:r>
          </a:p>
          <a:p>
            <a:endParaRPr lang="en-US" i="1" dirty="0" smtClean="0"/>
          </a:p>
          <a:p>
            <a:pPr marL="0" indent="0" algn="ctr">
              <a:buNone/>
            </a:pPr>
            <a:endParaRPr lang="en-US" sz="2800" i="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385" y="2325989"/>
            <a:ext cx="6567100" cy="4343371"/>
          </a:xfrm>
          <a:prstGeom prst="rect">
            <a:avLst/>
          </a:prstGeom>
        </p:spPr>
      </p:pic>
    </p:spTree>
    <p:extLst>
      <p:ext uri="{BB962C8B-B14F-4D97-AF65-F5344CB8AC3E}">
        <p14:creationId xmlns:p14="http://schemas.microsoft.com/office/powerpoint/2010/main" val="370593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96752"/>
            <a:ext cx="8208912" cy="5970865"/>
          </a:xfrm>
          <a:prstGeom prst="rect">
            <a:avLst/>
          </a:prstGeom>
        </p:spPr>
        <p:txBody>
          <a:bodyPr wrap="square">
            <a:spAutoFit/>
          </a:bodyPr>
          <a:lstStyle/>
          <a:p>
            <a:pPr marL="342900" indent="-342900" algn="just">
              <a:buFont typeface="Courier New"/>
              <a:buChar char="o"/>
            </a:pPr>
            <a:r>
              <a:rPr lang="en-US" dirty="0" smtClean="0">
                <a:latin typeface="+mj-lt"/>
              </a:rPr>
              <a:t>There </a:t>
            </a:r>
            <a:r>
              <a:rPr lang="en-US" dirty="0">
                <a:latin typeface="+mj-lt"/>
              </a:rPr>
              <a:t>is additional in-</a:t>
            </a:r>
            <a:r>
              <a:rPr lang="en-US" dirty="0" smtClean="0">
                <a:latin typeface="+mj-lt"/>
              </a:rPr>
              <a:t>class or pullout </a:t>
            </a:r>
            <a:r>
              <a:rPr lang="en-US" dirty="0">
                <a:latin typeface="+mj-lt"/>
              </a:rPr>
              <a:t>support to meet the </a:t>
            </a:r>
            <a:r>
              <a:rPr lang="en-US" dirty="0" smtClean="0">
                <a:latin typeface="+mj-lt"/>
              </a:rPr>
              <a:t>needs of </a:t>
            </a:r>
            <a:r>
              <a:rPr lang="en-US" dirty="0">
                <a:latin typeface="+mj-lt"/>
              </a:rPr>
              <a:t>students. The </a:t>
            </a:r>
            <a:r>
              <a:rPr lang="en-US" dirty="0" smtClean="0">
                <a:latin typeface="+mj-lt"/>
              </a:rPr>
              <a:t>times and days </a:t>
            </a:r>
            <a:r>
              <a:rPr lang="en-US" dirty="0">
                <a:latin typeface="+mj-lt"/>
              </a:rPr>
              <a:t>of in-class </a:t>
            </a:r>
            <a:r>
              <a:rPr lang="en-US" dirty="0" smtClean="0">
                <a:latin typeface="+mj-lt"/>
              </a:rPr>
              <a:t>or </a:t>
            </a:r>
            <a:r>
              <a:rPr lang="en-US" dirty="0">
                <a:latin typeface="+mj-lt"/>
              </a:rPr>
              <a:t>pullout support will be </a:t>
            </a:r>
            <a:r>
              <a:rPr lang="en-US" dirty="0" smtClean="0">
                <a:latin typeface="+mj-lt"/>
              </a:rPr>
              <a:t>scheduled by the assigned EAL teacher and the year level teachers. </a:t>
            </a:r>
            <a:r>
              <a:rPr lang="en-US" dirty="0">
                <a:latin typeface="+mj-lt"/>
              </a:rPr>
              <a:t>Most support </a:t>
            </a:r>
            <a:r>
              <a:rPr lang="en-US" dirty="0" smtClean="0">
                <a:latin typeface="+mj-lt"/>
              </a:rPr>
              <a:t>times </a:t>
            </a:r>
            <a:r>
              <a:rPr lang="en-US" dirty="0">
                <a:latin typeface="+mj-lt"/>
              </a:rPr>
              <a:t>will be between 15 and 30 </a:t>
            </a:r>
            <a:r>
              <a:rPr lang="en-US" dirty="0" smtClean="0">
                <a:latin typeface="+mj-lt"/>
              </a:rPr>
              <a:t>minutes; however, this </a:t>
            </a:r>
            <a:r>
              <a:rPr lang="en-US" dirty="0">
                <a:latin typeface="+mj-lt"/>
              </a:rPr>
              <a:t>may differ for Y6. </a:t>
            </a:r>
            <a:endParaRPr lang="en-US" dirty="0" smtClean="0">
              <a:latin typeface="+mj-lt"/>
            </a:endParaRPr>
          </a:p>
          <a:p>
            <a:pPr marL="342900" indent="-342900" algn="just">
              <a:buFont typeface="Courier New"/>
              <a:buChar char="o"/>
            </a:pPr>
            <a:endParaRPr lang="en-US" dirty="0" smtClean="0">
              <a:latin typeface="+mj-lt"/>
            </a:endParaRPr>
          </a:p>
          <a:p>
            <a:pPr marL="342900" indent="-342900" algn="just">
              <a:buFont typeface="Courier New"/>
              <a:buChar char="o"/>
            </a:pPr>
            <a:r>
              <a:rPr lang="en-US" dirty="0" smtClean="0">
                <a:latin typeface="+mj-lt"/>
              </a:rPr>
              <a:t>Please </a:t>
            </a:r>
            <a:r>
              <a:rPr lang="en-US" dirty="0">
                <a:latin typeface="+mj-lt"/>
              </a:rPr>
              <a:t>keep in mind that EAL teachers also have a full schedule and we will do our best to support students with the times allotted in our schedule</a:t>
            </a:r>
            <a:r>
              <a:rPr lang="en-US" dirty="0" smtClean="0">
                <a:latin typeface="+mj-lt"/>
              </a:rPr>
              <a:t>.</a:t>
            </a:r>
          </a:p>
          <a:p>
            <a:pPr marL="342900" indent="-342900" algn="just">
              <a:buFont typeface="Courier New"/>
              <a:buChar char="o"/>
            </a:pPr>
            <a:endParaRPr lang="en-US" dirty="0" smtClean="0">
              <a:latin typeface="+mj-lt"/>
            </a:endParaRPr>
          </a:p>
          <a:p>
            <a:pPr marL="342900" indent="-342900" algn="just">
              <a:buFont typeface="Courier New"/>
              <a:buChar char="o"/>
            </a:pPr>
            <a:r>
              <a:rPr lang="en-US" dirty="0" smtClean="0">
                <a:latin typeface="+mj-lt"/>
              </a:rPr>
              <a:t>Starting in September, EAL teachers will be providing support for K4 students to help early language acquisition. </a:t>
            </a:r>
          </a:p>
          <a:p>
            <a:pPr marL="342900" indent="-342900" algn="just">
              <a:buFont typeface="Courier New"/>
              <a:buChar char="o"/>
            </a:pPr>
            <a:endParaRPr lang="en-US" sz="2200" dirty="0"/>
          </a:p>
          <a:p>
            <a:pPr marL="342900" indent="-342900" algn="just">
              <a:buFont typeface="Courier New"/>
              <a:buChar char="o"/>
            </a:pPr>
            <a:endParaRPr lang="en-US" dirty="0"/>
          </a:p>
        </p:txBody>
      </p:sp>
      <p:sp>
        <p:nvSpPr>
          <p:cNvPr id="5" name="TextBox 4"/>
          <p:cNvSpPr txBox="1"/>
          <p:nvPr/>
        </p:nvSpPr>
        <p:spPr>
          <a:xfrm>
            <a:off x="2411760" y="188640"/>
            <a:ext cx="4176464" cy="769441"/>
          </a:xfrm>
          <a:prstGeom prst="rect">
            <a:avLst/>
          </a:prstGeom>
          <a:noFill/>
        </p:spPr>
        <p:txBody>
          <a:bodyPr wrap="square" rtlCol="0">
            <a:spAutoFit/>
          </a:bodyPr>
          <a:lstStyle/>
          <a:p>
            <a:pPr algn="ctr"/>
            <a:r>
              <a:rPr lang="en-US" sz="4400" dirty="0" smtClean="0">
                <a:latin typeface="+mj-lt"/>
              </a:rPr>
              <a:t>EAL Support</a:t>
            </a:r>
            <a:endParaRPr lang="en-US" sz="4400" dirty="0">
              <a:latin typeface="+mj-lt"/>
            </a:endParaRPr>
          </a:p>
        </p:txBody>
      </p:sp>
    </p:spTree>
    <p:extLst>
      <p:ext uri="{BB962C8B-B14F-4D97-AF65-F5344CB8AC3E}">
        <p14:creationId xmlns:p14="http://schemas.microsoft.com/office/powerpoint/2010/main" val="5723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3" y="620688"/>
            <a:ext cx="6986737" cy="936104"/>
          </a:xfrm>
        </p:spPr>
        <p:txBody>
          <a:bodyPr>
            <a:noAutofit/>
          </a:bodyPr>
          <a:lstStyle/>
          <a:p>
            <a:r>
              <a:rPr lang="en-US" sz="4400" dirty="0" smtClean="0">
                <a:ea typeface="Times New Roman" charset="0"/>
                <a:cs typeface="Times New Roman" charset="0"/>
              </a:rPr>
              <a:t>EAL Support Continued</a:t>
            </a:r>
            <a:endParaRPr lang="en-US" sz="4400" dirty="0">
              <a:ea typeface="Times New Roman" charset="0"/>
              <a:cs typeface="Times New Roman" charset="0"/>
            </a:endParaRPr>
          </a:p>
        </p:txBody>
      </p:sp>
      <p:sp>
        <p:nvSpPr>
          <p:cNvPr id="3" name="Content Placeholder 2"/>
          <p:cNvSpPr>
            <a:spLocks noGrp="1"/>
          </p:cNvSpPr>
          <p:nvPr>
            <p:ph idx="1"/>
          </p:nvPr>
        </p:nvSpPr>
        <p:spPr>
          <a:xfrm>
            <a:off x="1259633" y="1772816"/>
            <a:ext cx="7274767" cy="4464496"/>
          </a:xfrm>
        </p:spPr>
        <p:txBody>
          <a:bodyPr/>
          <a:lstStyle/>
          <a:p>
            <a:pPr algn="just">
              <a:buFont typeface="Courier New"/>
              <a:buChar char="o"/>
            </a:pPr>
            <a:r>
              <a:rPr lang="en-US" sz="2400" dirty="0">
                <a:latin typeface="+mj-lt"/>
                <a:ea typeface="Times New Roman" charset="0"/>
                <a:cs typeface="Times New Roman" charset="0"/>
              </a:rPr>
              <a:t>EAL teachers will offer classroom teachers a menu of EAL support strategies that will make the most of support time when they are providing in-class support. </a:t>
            </a:r>
          </a:p>
          <a:p>
            <a:pPr algn="just">
              <a:buFont typeface="Courier New"/>
              <a:buChar char="o"/>
            </a:pPr>
            <a:endParaRPr lang="en-US" sz="2400" dirty="0">
              <a:latin typeface="+mj-lt"/>
              <a:ea typeface="Times New Roman" charset="0"/>
              <a:cs typeface="Times New Roman" charset="0"/>
            </a:endParaRPr>
          </a:p>
          <a:p>
            <a:pPr algn="just">
              <a:buFont typeface="Courier New"/>
              <a:buChar char="o"/>
            </a:pPr>
            <a:r>
              <a:rPr lang="en-US" sz="2400" dirty="0">
                <a:latin typeface="+mj-lt"/>
                <a:ea typeface="Times New Roman" charset="0"/>
                <a:cs typeface="Times New Roman" charset="0"/>
              </a:rPr>
              <a:t>Students who exited EAL at the end of the year will be given EAL support for up to three months if needed. EAL has identified these students and will decide with the classroom teacher if this support is appropriate. </a:t>
            </a:r>
          </a:p>
          <a:p>
            <a:endParaRPr lang="en-US" dirty="0"/>
          </a:p>
        </p:txBody>
      </p:sp>
    </p:spTree>
    <p:extLst>
      <p:ext uri="{BB962C8B-B14F-4D97-AF65-F5344CB8AC3E}">
        <p14:creationId xmlns:p14="http://schemas.microsoft.com/office/powerpoint/2010/main" val="163044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7025581" cy="1440160"/>
          </a:xfrm>
        </p:spPr>
        <p:txBody>
          <a:bodyPr>
            <a:normAutofit fontScale="90000"/>
          </a:bodyPr>
          <a:lstStyle/>
          <a:p>
            <a:r>
              <a:rPr lang="en-US" sz="4800" dirty="0"/>
              <a:t>Variables to remember when teaching EAL students</a:t>
            </a:r>
            <a:r>
              <a:rPr lang="en-US" dirty="0"/>
              <a:t>:</a:t>
            </a:r>
            <a:br>
              <a:rPr lang="en-US" dirty="0"/>
            </a:br>
            <a:endParaRPr lang="en-US" dirty="0"/>
          </a:p>
        </p:txBody>
      </p:sp>
      <p:sp>
        <p:nvSpPr>
          <p:cNvPr id="3" name="Content Placeholder 2"/>
          <p:cNvSpPr>
            <a:spLocks noGrp="1"/>
          </p:cNvSpPr>
          <p:nvPr>
            <p:ph idx="1"/>
          </p:nvPr>
        </p:nvSpPr>
        <p:spPr>
          <a:xfrm>
            <a:off x="971600" y="2492896"/>
            <a:ext cx="7313613" cy="4248472"/>
          </a:xfrm>
        </p:spPr>
        <p:txBody>
          <a:bodyPr>
            <a:normAutofit fontScale="92500"/>
          </a:bodyPr>
          <a:lstStyle/>
          <a:p>
            <a:pPr lvl="1"/>
            <a:r>
              <a:rPr lang="en-US" sz="2800" dirty="0" smtClean="0"/>
              <a:t>Age</a:t>
            </a:r>
            <a:endParaRPr lang="en-US" sz="2800" dirty="0"/>
          </a:p>
          <a:p>
            <a:pPr lvl="1"/>
            <a:r>
              <a:rPr lang="en-US" sz="2800" dirty="0"/>
              <a:t>Personality</a:t>
            </a:r>
          </a:p>
          <a:p>
            <a:pPr lvl="1"/>
            <a:r>
              <a:rPr lang="en-US" sz="2800" dirty="0"/>
              <a:t>Previous language learning experiences</a:t>
            </a:r>
          </a:p>
          <a:p>
            <a:pPr lvl="1"/>
            <a:r>
              <a:rPr lang="en-US" sz="2800" dirty="0"/>
              <a:t>Exposure to the language at home</a:t>
            </a:r>
          </a:p>
          <a:p>
            <a:pPr lvl="1"/>
            <a:r>
              <a:rPr lang="en-US" sz="2800" dirty="0"/>
              <a:t>Learning </a:t>
            </a:r>
            <a:r>
              <a:rPr lang="en-US" sz="2800" dirty="0" smtClean="0"/>
              <a:t>styles - visual</a:t>
            </a:r>
            <a:r>
              <a:rPr lang="en-US" sz="2800" dirty="0"/>
              <a:t>, kinesthetic, aural</a:t>
            </a:r>
          </a:p>
          <a:p>
            <a:pPr lvl="1"/>
            <a:r>
              <a:rPr lang="en-US" sz="2800" dirty="0"/>
              <a:t>Culture</a:t>
            </a:r>
          </a:p>
          <a:p>
            <a:pPr lvl="1"/>
            <a:r>
              <a:rPr lang="en-US" sz="2800" dirty="0"/>
              <a:t>First language</a:t>
            </a:r>
          </a:p>
          <a:p>
            <a:endParaRPr lang="en-US" sz="2800" dirty="0"/>
          </a:p>
        </p:txBody>
      </p:sp>
    </p:spTree>
    <p:extLst>
      <p:ext uri="{BB962C8B-B14F-4D97-AF65-F5344CB8AC3E}">
        <p14:creationId xmlns:p14="http://schemas.microsoft.com/office/powerpoint/2010/main" val="212233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7488832" cy="1008112"/>
          </a:xfrm>
        </p:spPr>
        <p:txBody>
          <a:bodyPr>
            <a:noAutofit/>
          </a:bodyPr>
          <a:lstStyle/>
          <a:p>
            <a:pPr algn="ctr"/>
            <a:r>
              <a:rPr lang="en-US" sz="2800" dirty="0"/>
              <a:t>Variation in Language Development </a:t>
            </a:r>
            <a:r>
              <a:rPr lang="en-US" sz="2800" dirty="0" smtClean="0"/>
              <a:t>Patterns</a:t>
            </a:r>
            <a:endParaRPr lang="en-US" sz="2800" dirty="0">
              <a:latin typeface="黑体" panose="02010600030101010101" pitchFamily="2" charset="-122"/>
              <a:ea typeface="黑体" panose="02010600030101010101" pitchFamily="2" charset="-122"/>
            </a:endParaRPr>
          </a:p>
        </p:txBody>
      </p:sp>
      <p:sp>
        <p:nvSpPr>
          <p:cNvPr id="3" name="Content Placeholder 2"/>
          <p:cNvSpPr>
            <a:spLocks noGrp="1"/>
          </p:cNvSpPr>
          <p:nvPr>
            <p:ph idx="1"/>
          </p:nvPr>
        </p:nvSpPr>
        <p:spPr>
          <a:xfrm>
            <a:off x="1259632" y="1340768"/>
            <a:ext cx="7344816" cy="4305722"/>
          </a:xfrm>
        </p:spPr>
        <p:txBody>
          <a:bodyPr>
            <a:normAutofit/>
          </a:bodyPr>
          <a:lstStyle/>
          <a:p>
            <a:r>
              <a:rPr lang="en-US" sz="2600" dirty="0" smtClean="0"/>
              <a:t>A silent period for early language learners</a:t>
            </a:r>
          </a:p>
          <a:p>
            <a:r>
              <a:rPr lang="en-US" sz="2600" dirty="0" smtClean="0"/>
              <a:t>Concept </a:t>
            </a:r>
            <a:r>
              <a:rPr lang="en-US" sz="2600" dirty="0"/>
              <a:t>of a critical mass of </a:t>
            </a:r>
            <a:r>
              <a:rPr lang="en-US" sz="2600" dirty="0" smtClean="0"/>
              <a:t>language   </a:t>
            </a:r>
          </a:p>
          <a:p>
            <a:r>
              <a:rPr lang="en-US" sz="2600" dirty="0" smtClean="0"/>
              <a:t>Plateaus </a:t>
            </a:r>
            <a:r>
              <a:rPr lang="en-US" sz="2600" dirty="0"/>
              <a:t>in learning are to be expected</a:t>
            </a:r>
            <a:r>
              <a:rPr lang="en-US" sz="2600" dirty="0" smtClean="0"/>
              <a:t>.</a:t>
            </a:r>
            <a:endParaRPr lang="en-US" sz="2600" dirty="0"/>
          </a:p>
          <a:p>
            <a:pPr marL="0" indent="0">
              <a:buNone/>
            </a:pPr>
            <a:endParaRPr lang="en-US" dirty="0"/>
          </a:p>
        </p:txBody>
      </p:sp>
      <p:pic>
        <p:nvPicPr>
          <p:cNvPr id="5" name="Picture 4" descr="IMG_17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943" y="3212976"/>
            <a:ext cx="4032448" cy="3024336"/>
          </a:xfrm>
          <a:prstGeom prst="rect">
            <a:avLst/>
          </a:prstGeom>
          <a:ln w="38100" cmpd="sng">
            <a:solidFill>
              <a:srgbClr val="FF0000"/>
            </a:solidFill>
          </a:ln>
        </p:spPr>
      </p:pic>
    </p:spTree>
    <p:extLst>
      <p:ext uri="{BB962C8B-B14F-4D97-AF65-F5344CB8AC3E}">
        <p14:creationId xmlns:p14="http://schemas.microsoft.com/office/powerpoint/2010/main" val="128402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EAL Procedures</a:t>
            </a:r>
            <a:endParaRPr lang="en-US" sz="3600" dirty="0"/>
          </a:p>
        </p:txBody>
      </p:sp>
      <p:sp>
        <p:nvSpPr>
          <p:cNvPr id="3" name="Content Placeholder 2"/>
          <p:cNvSpPr>
            <a:spLocks noGrp="1"/>
          </p:cNvSpPr>
          <p:nvPr>
            <p:ph idx="1"/>
          </p:nvPr>
        </p:nvSpPr>
        <p:spPr>
          <a:xfrm>
            <a:off x="1220787" y="1556792"/>
            <a:ext cx="7313613" cy="4752528"/>
          </a:xfrm>
        </p:spPr>
        <p:txBody>
          <a:bodyPr>
            <a:normAutofit/>
          </a:bodyPr>
          <a:lstStyle/>
          <a:p>
            <a:r>
              <a:rPr lang="en-US" sz="2400" dirty="0" smtClean="0"/>
              <a:t>During the </a:t>
            </a:r>
            <a:r>
              <a:rPr lang="en-US" sz="2400" dirty="0" smtClean="0"/>
              <a:t>first weeks </a:t>
            </a:r>
            <a:r>
              <a:rPr lang="en-US" sz="2400" dirty="0" smtClean="0"/>
              <a:t>of school, students will be tested on their English language abilities in the areas of: Speaking, Listening, Reading and Writing.</a:t>
            </a:r>
          </a:p>
          <a:p>
            <a:endParaRPr lang="en-US" sz="2400" dirty="0" smtClean="0"/>
          </a:p>
          <a:p>
            <a:r>
              <a:rPr lang="en-US" sz="2400" dirty="0" smtClean="0"/>
              <a:t>EAL Level III students will take the English SAT test. Level I and II EAL students will not take the English SAT. All EAL students will take </a:t>
            </a:r>
            <a:r>
              <a:rPr lang="en-US" sz="2400" dirty="0" smtClean="0"/>
              <a:t>the, MAC II Language assessment, </a:t>
            </a:r>
            <a:r>
              <a:rPr lang="en-US" sz="2400" dirty="0" smtClean="0"/>
              <a:t>PM </a:t>
            </a:r>
            <a:r>
              <a:rPr lang="en-US" sz="2400" dirty="0" smtClean="0"/>
              <a:t>Benchmark </a:t>
            </a:r>
            <a:r>
              <a:rPr lang="en-US" sz="2400" dirty="0" smtClean="0"/>
              <a:t>reading assessment and the HFW assessment.</a:t>
            </a:r>
            <a:endParaRPr lang="en-US" sz="2400" dirty="0"/>
          </a:p>
        </p:txBody>
      </p:sp>
    </p:spTree>
    <p:extLst>
      <p:ext uri="{BB962C8B-B14F-4D97-AF65-F5344CB8AC3E}">
        <p14:creationId xmlns:p14="http://schemas.microsoft.com/office/powerpoint/2010/main" val="126482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4606</TotalTime>
  <Words>1138</Words>
  <Application>Microsoft Macintosh PowerPoint</Application>
  <PresentationFormat>On-screen Show (4:3)</PresentationFormat>
  <Paragraphs>99</Paragraphs>
  <Slides>16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Book Antiqua</vt:lpstr>
      <vt:lpstr>Century Gothic</vt:lpstr>
      <vt:lpstr>Courier New</vt:lpstr>
      <vt:lpstr>Times New Roman</vt:lpstr>
      <vt:lpstr>Wingdings 3</vt:lpstr>
      <vt:lpstr>黑体</vt:lpstr>
      <vt:lpstr>Arial</vt:lpstr>
      <vt:lpstr>Wisp</vt:lpstr>
      <vt:lpstr>Clip</vt:lpstr>
      <vt:lpstr> </vt:lpstr>
      <vt:lpstr>YCIS Language Policy</vt:lpstr>
      <vt:lpstr>EAL at YCIS Shanghai  Regency Park/Century Park</vt:lpstr>
      <vt:lpstr>EAL at YCIS Pudong Primary</vt:lpstr>
      <vt:lpstr>PowerPoint Presentation</vt:lpstr>
      <vt:lpstr>EAL Support Continued</vt:lpstr>
      <vt:lpstr>Variables to remember when teaching EAL students: </vt:lpstr>
      <vt:lpstr>Variation in Language Development Patterns</vt:lpstr>
      <vt:lpstr> EAL Procedures</vt:lpstr>
      <vt:lpstr>EAL Procedures continued</vt:lpstr>
      <vt:lpstr>Mainstreaming</vt:lpstr>
      <vt:lpstr>Mainstreaming Continued </vt:lpstr>
      <vt:lpstr> Mainstreamed</vt:lpstr>
      <vt:lpstr>EAL True or False:</vt:lpstr>
      <vt:lpstr>ESL Course for all Teachers</vt:lpstr>
      <vt:lpstr>We are here to help….</vt:lpstr>
    </vt:vector>
  </TitlesOfParts>
  <Manager/>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Ａ　ＨＥＮＤＥＲＳＯＮ</dc:creator>
  <cp:keywords/>
  <dc:description/>
  <cp:lastModifiedBy>Microsoft Office User</cp:lastModifiedBy>
  <cp:revision>212</cp:revision>
  <cp:lastPrinted>2013-09-11T05:10:00Z</cp:lastPrinted>
  <dcterms:created xsi:type="dcterms:W3CDTF">2007-07-09T09:16:58Z</dcterms:created>
  <dcterms:modified xsi:type="dcterms:W3CDTF">2018-08-13T21:40:57Z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TC011818511033</vt:lpwstr>
  </property>
</Properties>
</file>