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1" r:id="rId6"/>
    <p:sldId id="263" r:id="rId7"/>
    <p:sldId id="265" r:id="rId8"/>
    <p:sldId id="260" r:id="rId9"/>
    <p:sldId id="266" r:id="rId10"/>
    <p:sldId id="259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15EDF-A6A0-F74A-A42D-FCB9DBA903E0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F8B5E-BD72-7749-9F8E-23BBA0C37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1-2 </a:t>
            </a:r>
          </a:p>
          <a:p>
            <a:r>
              <a:rPr lang="en-US" dirty="0" smtClean="0"/>
              <a:t>3 minutes total time 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12 </a:t>
            </a:r>
            <a:r>
              <a:rPr lang="mr-IN" dirty="0" smtClean="0"/>
              <a:t>–</a:t>
            </a:r>
            <a:r>
              <a:rPr lang="en-US" dirty="0" smtClean="0"/>
              <a:t> 2 minutes</a:t>
            </a:r>
          </a:p>
          <a:p>
            <a:r>
              <a:rPr lang="en-US" dirty="0" smtClean="0"/>
              <a:t>Total presentation time 45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3 7</a:t>
            </a:r>
            <a:r>
              <a:rPr lang="en-US" baseline="0" dirty="0" smtClean="0"/>
              <a:t> minutes</a:t>
            </a:r>
          </a:p>
          <a:p>
            <a:r>
              <a:rPr lang="en-US" baseline="0" dirty="0" smtClean="0"/>
              <a:t>Total time 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4 12 minutes</a:t>
            </a:r>
          </a:p>
          <a:p>
            <a:r>
              <a:rPr lang="en-US" dirty="0" smtClean="0"/>
              <a:t>Total time 22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5</a:t>
            </a:r>
            <a:r>
              <a:rPr lang="en-US" baseline="0" dirty="0" smtClean="0"/>
              <a:t> - 5 minutes</a:t>
            </a:r>
          </a:p>
          <a:p>
            <a:r>
              <a:rPr lang="en-US" baseline="0" dirty="0" smtClean="0"/>
              <a:t>Total time 27 minutes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6 - 2 minutes</a:t>
            </a:r>
          </a:p>
          <a:p>
            <a:r>
              <a:rPr lang="en-US" dirty="0" smtClean="0"/>
              <a:t>Total</a:t>
            </a:r>
            <a:r>
              <a:rPr lang="en-US" baseline="0" dirty="0" smtClean="0"/>
              <a:t> time 29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2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7 and</a:t>
            </a:r>
            <a:r>
              <a:rPr lang="en-US" baseline="0" dirty="0" smtClean="0"/>
              <a:t> 8 </a:t>
            </a:r>
            <a:r>
              <a:rPr lang="mr-IN" baseline="0" dirty="0" smtClean="0"/>
              <a:t>–</a:t>
            </a:r>
            <a:r>
              <a:rPr lang="en-US" baseline="0" dirty="0" smtClean="0"/>
              <a:t> 3 minutes</a:t>
            </a:r>
          </a:p>
          <a:p>
            <a:r>
              <a:rPr lang="en-US" baseline="0" dirty="0" smtClean="0"/>
              <a:t>Total time 32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9 </a:t>
            </a:r>
            <a:r>
              <a:rPr lang="mr-IN" baseline="0" dirty="0" smtClean="0"/>
              <a:t>–</a:t>
            </a:r>
            <a:r>
              <a:rPr lang="en-US" baseline="0" dirty="0" smtClean="0"/>
              <a:t> 6 minutes</a:t>
            </a:r>
          </a:p>
          <a:p>
            <a:r>
              <a:rPr lang="en-US" baseline="0" dirty="0" smtClean="0"/>
              <a:t>Total time 38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10 and 11 </a:t>
            </a:r>
            <a:r>
              <a:rPr lang="mr-IN" dirty="0" smtClean="0"/>
              <a:t>–</a:t>
            </a:r>
            <a:r>
              <a:rPr lang="en-US" dirty="0" smtClean="0"/>
              <a:t> 5 minutes</a:t>
            </a:r>
          </a:p>
          <a:p>
            <a:r>
              <a:rPr lang="en-US" dirty="0" smtClean="0"/>
              <a:t>Total time 43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8B5E-BD72-7749-9F8E-23BBA0C37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6nmXrSvewR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i2VDfFgeB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043" y="873634"/>
            <a:ext cx="9715569" cy="3485294"/>
          </a:xfrm>
        </p:spPr>
        <p:txBody>
          <a:bodyPr/>
          <a:lstStyle/>
          <a:p>
            <a:r>
              <a:rPr lang="en-US" dirty="0" smtClean="0"/>
              <a:t>Learning Resource Primary Department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438939"/>
            <a:ext cx="8915399" cy="2464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Jamie </a:t>
            </a:r>
            <a:r>
              <a:rPr lang="en-US" sz="2400" dirty="0" err="1" smtClean="0"/>
              <a:t>Hoel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Anne Peters</a:t>
            </a:r>
          </a:p>
          <a:p>
            <a:r>
              <a:rPr lang="en-US" sz="2400" dirty="0" smtClean="0"/>
              <a:t>Christine Carey</a:t>
            </a:r>
          </a:p>
          <a:p>
            <a:r>
              <a:rPr lang="en-US" sz="2400" dirty="0" smtClean="0"/>
              <a:t>Erin </a:t>
            </a:r>
            <a:r>
              <a:rPr lang="en-US" sz="2400" dirty="0" err="1" smtClean="0"/>
              <a:t>Hardie</a:t>
            </a:r>
            <a:endParaRPr lang="en-US" sz="2400" dirty="0" smtClean="0"/>
          </a:p>
          <a:p>
            <a:r>
              <a:rPr lang="en-US" sz="2400" dirty="0" smtClean="0"/>
              <a:t>Colin Gallagher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9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24" y="624110"/>
            <a:ext cx="10580175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“Extension” Classes 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981" y="1738216"/>
            <a:ext cx="7757802" cy="5000110"/>
          </a:xfrm>
        </p:spPr>
        <p:txBody>
          <a:bodyPr>
            <a:normAutofit/>
          </a:bodyPr>
          <a:lstStyle/>
          <a:p>
            <a:r>
              <a:rPr lang="en-US" dirty="0" smtClean="0"/>
              <a:t>Year 1 and 2</a:t>
            </a:r>
          </a:p>
          <a:p>
            <a:pPr marL="0" indent="0">
              <a:buNone/>
            </a:pPr>
            <a:r>
              <a:rPr lang="en-US" dirty="0" smtClean="0"/>
              <a:t>‘Beyond Reading and Writing’</a:t>
            </a:r>
          </a:p>
          <a:p>
            <a:pPr marL="0" indent="0">
              <a:buNone/>
            </a:pPr>
            <a:r>
              <a:rPr lang="en-US" dirty="0" smtClean="0"/>
              <a:t>‘Beyond Numbers’</a:t>
            </a:r>
          </a:p>
          <a:p>
            <a:r>
              <a:rPr lang="en-US" dirty="0" smtClean="0"/>
              <a:t>Year 3</a:t>
            </a:r>
          </a:p>
          <a:p>
            <a:pPr marL="0" indent="0">
              <a:buNone/>
            </a:pPr>
            <a:r>
              <a:rPr lang="en-US" dirty="0" smtClean="0"/>
              <a:t>‘Brain Busters: Literacy Edition’</a:t>
            </a:r>
          </a:p>
          <a:p>
            <a:pPr marL="0" indent="0">
              <a:buNone/>
            </a:pPr>
            <a:r>
              <a:rPr lang="en-US" dirty="0" smtClean="0"/>
              <a:t>‘Brain Busters: Math Edition’</a:t>
            </a:r>
          </a:p>
          <a:p>
            <a:r>
              <a:rPr lang="en-US" dirty="0" smtClean="0"/>
              <a:t>Year 4 and 5</a:t>
            </a:r>
          </a:p>
          <a:p>
            <a:pPr marL="0" indent="0">
              <a:buNone/>
            </a:pPr>
            <a:r>
              <a:rPr lang="en-US" dirty="0" smtClean="0"/>
              <a:t>English Extension Class</a:t>
            </a:r>
          </a:p>
          <a:p>
            <a:pPr marL="0" indent="0">
              <a:buNone/>
            </a:pPr>
            <a:r>
              <a:rPr lang="en-US" dirty="0" smtClean="0"/>
              <a:t>Mathematics Extension Class</a:t>
            </a:r>
          </a:p>
          <a:p>
            <a:r>
              <a:rPr lang="en-US" dirty="0" smtClean="0"/>
              <a:t>Year 6</a:t>
            </a:r>
          </a:p>
          <a:p>
            <a:pPr marL="0" indent="0">
              <a:buNone/>
            </a:pPr>
            <a:r>
              <a:rPr lang="en-US" dirty="0" smtClean="0"/>
              <a:t>English Extension Class</a:t>
            </a:r>
          </a:p>
          <a:p>
            <a:pPr marL="0" indent="0">
              <a:buNone/>
            </a:pPr>
            <a:r>
              <a:rPr lang="en-US" dirty="0" smtClean="0"/>
              <a:t>Math Classes are streamed throughout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24" y="624110"/>
            <a:ext cx="9537588" cy="116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things to keep in mind</a:t>
            </a:r>
            <a:r>
              <a:rPr lang="mr-IN" dirty="0" smtClean="0"/>
              <a:t>…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-Scheduling</a:t>
            </a:r>
            <a:br>
              <a:rPr lang="en-CA" dirty="0" smtClean="0"/>
            </a:br>
            <a:r>
              <a:rPr lang="en-CA" dirty="0" smtClean="0"/>
              <a:t>-Cancelling/</a:t>
            </a:r>
            <a:br>
              <a:rPr lang="en-CA" dirty="0" smtClean="0"/>
            </a:br>
            <a:r>
              <a:rPr lang="en-CA" dirty="0" smtClean="0"/>
              <a:t>Rescheduling</a:t>
            </a:r>
            <a:br>
              <a:rPr lang="en-CA" dirty="0" smtClean="0"/>
            </a:br>
            <a:r>
              <a:rPr lang="en-CA" dirty="0" smtClean="0"/>
              <a:t>-Planning</a:t>
            </a:r>
            <a:br>
              <a:rPr lang="en-CA" dirty="0" smtClean="0"/>
            </a:br>
            <a:r>
              <a:rPr lang="en-CA" dirty="0" smtClean="0"/>
              <a:t>-Communication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79" y="1316896"/>
            <a:ext cx="6696549" cy="52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246" y="2610056"/>
            <a:ext cx="8911687" cy="1280890"/>
          </a:xfrm>
        </p:spPr>
        <p:txBody>
          <a:bodyPr/>
          <a:lstStyle/>
          <a:p>
            <a:r>
              <a:rPr lang="en-US" dirty="0" smtClean="0"/>
              <a:t>Post It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30" y="624109"/>
            <a:ext cx="10038521" cy="563754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Teachers are typically successful learners.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Think Pair Share</a:t>
            </a:r>
            <a:br>
              <a:rPr lang="en-US" sz="4800" dirty="0" smtClean="0"/>
            </a:br>
            <a:r>
              <a:rPr lang="en-US" sz="4800" i="1" dirty="0" smtClean="0"/>
              <a:t>How can we relate to the children who are not? </a:t>
            </a:r>
            <a:endParaRPr lang="en-US" sz="48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1709530" y="2897230"/>
            <a:ext cx="7910624" cy="2406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3740"/>
            <a:ext cx="8915400" cy="4167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hlinkClick r:id="rId3"/>
              </a:rPr>
              <a:t>Different is not Deficient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00100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8422"/>
            <a:ext cx="8911687" cy="1280890"/>
          </a:xfrm>
        </p:spPr>
        <p:txBody>
          <a:bodyPr/>
          <a:lstStyle/>
          <a:p>
            <a:r>
              <a:rPr lang="en-US" dirty="0" smtClean="0"/>
              <a:t>PRIM</a:t>
            </a:r>
            <a:br>
              <a:rPr lang="en-US" dirty="0" smtClean="0"/>
            </a:br>
            <a:r>
              <a:rPr lang="en-US" dirty="0" smtClean="0"/>
              <a:t>Pre-Referral Intervention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2682"/>
            <a:ext cx="8915400" cy="4984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(Small group)</a:t>
            </a:r>
          </a:p>
          <a:p>
            <a:pPr marL="0" indent="0">
              <a:buNone/>
            </a:pPr>
            <a:r>
              <a:rPr lang="en-US" sz="2800" dirty="0" smtClean="0"/>
              <a:t>1.Think of a child in your class from last year that presented some barriers to his/her learning. </a:t>
            </a:r>
          </a:p>
          <a:p>
            <a:pPr marL="0" indent="0">
              <a:buNone/>
            </a:pPr>
            <a:r>
              <a:rPr lang="en-US" sz="2800" dirty="0" smtClean="0"/>
              <a:t>2. Explain the issues to your group and, as a group, look up possible strategies in the PRIM to assist. </a:t>
            </a:r>
          </a:p>
          <a:p>
            <a:pPr marL="0" indent="0">
              <a:buNone/>
            </a:pPr>
            <a:r>
              <a:rPr lang="en-US" sz="2800" dirty="0" smtClean="0"/>
              <a:t>3. Did group members come up with strategies that you used? Did they find strategies you hadn’t tried? Discuss</a:t>
            </a:r>
          </a:p>
        </p:txBody>
      </p:sp>
    </p:spTree>
    <p:extLst>
      <p:ext uri="{BB962C8B-B14F-4D97-AF65-F5344CB8AC3E}">
        <p14:creationId xmlns:p14="http://schemas.microsoft.com/office/powerpoint/2010/main" val="11560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04" y="357809"/>
            <a:ext cx="9954107" cy="2266121"/>
          </a:xfrm>
        </p:spPr>
        <p:txBody>
          <a:bodyPr>
            <a:normAutofit/>
          </a:bodyPr>
          <a:lstStyle/>
          <a:p>
            <a:r>
              <a:rPr lang="en-US" dirty="0" smtClean="0"/>
              <a:t>Procedures! Procedures! Procedures!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408" y="1749286"/>
            <a:ext cx="9954107" cy="4094922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Flow Chart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PRIM/Power Teacher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Parent Communication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Referral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External Assessments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“It’s on the blog”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400" i="1" dirty="0" smtClean="0"/>
              <a:t>but we can help too!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when contacted by External Agencies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668" y="2130014"/>
            <a:ext cx="94718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i="1" dirty="0" smtClean="0"/>
              <a:t>Usually</a:t>
            </a:r>
            <a:r>
              <a:rPr lang="en-US" sz="2200" dirty="0" smtClean="0"/>
              <a:t>, external agencies get involved at the school’s request and work alongside the school and parents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There have been circumstances where parents have gone directly to outside agencies to seek screeners and/or testing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If you are contacted by any agency (Olivia’s Place, ELG or other), </a:t>
            </a:r>
            <a:r>
              <a:rPr lang="en-US" sz="2200" b="1" i="1" u="sng" dirty="0" smtClean="0"/>
              <a:t>please direct their enquiries to Christine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Olivia’s Place and ELG have been notified to go through Christine for scheduling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Must sign </a:t>
            </a:r>
            <a:r>
              <a:rPr lang="en-US" sz="2200" b="1" dirty="0" smtClean="0"/>
              <a:t>Confidentiality </a:t>
            </a:r>
            <a:r>
              <a:rPr lang="en-US" sz="2200" b="1" dirty="0"/>
              <a:t>Agreement for Classroom </a:t>
            </a:r>
            <a:r>
              <a:rPr lang="en-US" sz="2200" b="1" dirty="0" smtClean="0"/>
              <a:t>Observation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u="sng" dirty="0" smtClean="0"/>
              <a:t>Interviews and questionnaires must be conducted with the team of teachers that work with the child. </a:t>
            </a:r>
            <a:r>
              <a:rPr lang="en-US" sz="2200" dirty="0" err="1" smtClean="0">
                <a:solidFill>
                  <a:srgbClr val="C00000"/>
                </a:solidFill>
              </a:rPr>
              <a:t>ie</a:t>
            </a:r>
            <a:r>
              <a:rPr lang="en-US" sz="2200" dirty="0" smtClean="0">
                <a:solidFill>
                  <a:srgbClr val="C00000"/>
                </a:solidFill>
              </a:rPr>
              <a:t> LR teacher, both co-teachers, EAL teacher</a:t>
            </a:r>
            <a:endParaRPr lang="en-US" sz="22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35" y="247973"/>
            <a:ext cx="7342968" cy="6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62739" y="0"/>
            <a:ext cx="5943600" cy="10388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marL="0" marR="0" algn="ctr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cap="all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~Learning RESOURCE Menu~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62739" y="1092973"/>
            <a:ext cx="5943600" cy="15625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0" dirty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Starters: </a:t>
            </a:r>
            <a:r>
              <a:rPr lang="en-US" sz="2200" b="1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C0-Planning</a:t>
            </a:r>
            <a:endParaRPr lang="en-US" sz="2200" b="1" i="1" kern="0" dirty="0" smtClean="0">
              <a:solidFill>
                <a:srgbClr val="970F00"/>
              </a:solidFill>
              <a:latin typeface="Bell MT" charset="0"/>
              <a:ea typeface="ＭＳ Ｐ明朝" charset="-128"/>
              <a:cs typeface="Times New Roman" charset="0"/>
            </a:endParaRP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Finding Materials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Creating Materials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Higher Level and Lower Level Learners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Planning Partner</a:t>
            </a:r>
            <a:endParaRPr lang="en-US" sz="2200" i="1" kern="0" dirty="0">
              <a:solidFill>
                <a:srgbClr val="970F00"/>
              </a:solidFill>
              <a:effectLst/>
              <a:latin typeface="Bell MT" charset="0"/>
              <a:ea typeface="ＭＳ Ｐ明朝" charset="-128"/>
              <a:cs typeface="Times New Roman" charset="0"/>
            </a:endParaRPr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3362739" y="2789444"/>
            <a:ext cx="5943600" cy="603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0" dirty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Main Dish: </a:t>
            </a:r>
            <a:r>
              <a:rPr lang="en-US" sz="2200" b="1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Co-Teaching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In class small group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Withdrawal small group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In class observation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3501887" y="4353117"/>
            <a:ext cx="5943600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0" dirty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Just Desserts: </a:t>
            </a:r>
            <a:r>
              <a:rPr lang="en-US" sz="2200" b="1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Co-Assessing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Pre-assessments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Assessments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Moderation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latin typeface="Bell MT" charset="0"/>
                <a:ea typeface="ＭＳ Ｐ明朝" charset="-128"/>
                <a:cs typeface="Times New Roman" charset="0"/>
              </a:rPr>
              <a:t>Standardized Assessment</a:t>
            </a: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 smtClean="0">
                <a:solidFill>
                  <a:srgbClr val="970F00"/>
                </a:solidFill>
                <a:effectLst/>
                <a:latin typeface="Bell MT" charset="0"/>
                <a:ea typeface="ＭＳ Ｐ明朝" charset="-128"/>
                <a:cs typeface="Times New Roman" charset="0"/>
              </a:rPr>
              <a:t>Report writing</a:t>
            </a:r>
            <a:endParaRPr lang="en-US" sz="2200" i="1" kern="0" dirty="0">
              <a:solidFill>
                <a:srgbClr val="970F00"/>
              </a:solidFill>
              <a:effectLst/>
              <a:latin typeface="Bell MT" charset="0"/>
              <a:ea typeface="ＭＳ Ｐ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74" y="624109"/>
            <a:ext cx="10469526" cy="5734161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Extension vs Gifted/Talented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Our Objectives</a:t>
            </a:r>
            <a:br>
              <a:rPr lang="en-US" sz="5400" dirty="0" smtClean="0"/>
            </a:br>
            <a:r>
              <a:rPr lang="en-US" sz="5400" dirty="0" smtClean="0"/>
              <a:t>and NHL Players </a:t>
            </a:r>
            <a:r>
              <a:rPr lang="en-US" sz="5400" dirty="0" smtClean="0">
                <a:sym typeface="Wingdings"/>
              </a:rPr>
              <a:t>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hlinkClick r:id="rId3"/>
              </a:rPr>
              <a:t>Video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Selection Process</a:t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798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439</Words>
  <Application>Microsoft Macintosh PowerPoint</Application>
  <PresentationFormat>Widescreen</PresentationFormat>
  <Paragraphs>89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Bell MT</vt:lpstr>
      <vt:lpstr>Calibri</vt:lpstr>
      <vt:lpstr>Century Gothic</vt:lpstr>
      <vt:lpstr>Mangal</vt:lpstr>
      <vt:lpstr>ＭＳ Ｐ明朝</vt:lpstr>
      <vt:lpstr>Times New Roman</vt:lpstr>
      <vt:lpstr>Wingdings</vt:lpstr>
      <vt:lpstr>Wingdings 3</vt:lpstr>
      <vt:lpstr>Wisp</vt:lpstr>
      <vt:lpstr>Learning Resource Primary Department  </vt:lpstr>
      <vt:lpstr>Teachers are typically successful learners.   Think Pair Share How can we relate to the children who are not? </vt:lpstr>
      <vt:lpstr>PowerPoint Presentation</vt:lpstr>
      <vt:lpstr>PRIM Pre-Referral Intervention Manual</vt:lpstr>
      <vt:lpstr>Procedures! Procedures! Procedures!  </vt:lpstr>
      <vt:lpstr>Procedures when contacted by External Agencies</vt:lpstr>
      <vt:lpstr>PowerPoint Presentation</vt:lpstr>
      <vt:lpstr>PowerPoint Presentation</vt:lpstr>
      <vt:lpstr>Extension vs Gifted/Talented  Our Objectives and NHL Players  Video  Selection Process  </vt:lpstr>
      <vt:lpstr>“Extension” Classes  </vt:lpstr>
      <vt:lpstr>Some things to keep in mind…   -Scheduling -Cancelling/ Rescheduling -Planning -Communication     </vt:lpstr>
      <vt:lpstr>Post It Questions?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Resource Department  </dc:title>
  <dc:creator>Christine Carey [YCIS SH]</dc:creator>
  <cp:lastModifiedBy>Microsoft Office User</cp:lastModifiedBy>
  <cp:revision>27</cp:revision>
  <dcterms:created xsi:type="dcterms:W3CDTF">2018-06-07T01:58:29Z</dcterms:created>
  <dcterms:modified xsi:type="dcterms:W3CDTF">2018-08-05T15:18:19Z</dcterms:modified>
</cp:coreProperties>
</file>